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374" r:id="rId3"/>
    <p:sldId id="394" r:id="rId4"/>
    <p:sldId id="399" r:id="rId5"/>
    <p:sldId id="409" r:id="rId6"/>
    <p:sldId id="410" r:id="rId7"/>
    <p:sldId id="412" r:id="rId8"/>
    <p:sldId id="411" r:id="rId9"/>
    <p:sldId id="416" r:id="rId10"/>
    <p:sldId id="417" r:id="rId11"/>
    <p:sldId id="404" r:id="rId12"/>
    <p:sldId id="405" r:id="rId13"/>
    <p:sldId id="418" r:id="rId14"/>
    <p:sldId id="406" r:id="rId15"/>
    <p:sldId id="407" r:id="rId16"/>
    <p:sldId id="408" r:id="rId17"/>
    <p:sldId id="419" r:id="rId18"/>
    <p:sldId id="400" r:id="rId19"/>
    <p:sldId id="396" r:id="rId20"/>
    <p:sldId id="413" r:id="rId21"/>
    <p:sldId id="414" r:id="rId22"/>
    <p:sldId id="415" r:id="rId23"/>
    <p:sldId id="421" r:id="rId24"/>
    <p:sldId id="42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64" d="100"/>
          <a:sy n="64" d="100"/>
        </p:scale>
        <p:origin x="141" y="51"/>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0B6785-4DE5-443B-B282-A3E0EA154552}" type="datetimeFigureOut">
              <a:rPr lang="en-US" smtClean="0">
                <a:solidFill>
                  <a:prstClr val="black">
                    <a:tint val="75000"/>
                  </a:prstClr>
                </a:solidFill>
              </a:rPr>
              <a:pPr/>
              <a:t>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59EA0A-B065-43F8-A8FC-8BEDE129E9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4218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0B6785-4DE5-443B-B282-A3E0EA154552}" type="datetimeFigureOut">
              <a:rPr lang="en-US" smtClean="0">
                <a:solidFill>
                  <a:prstClr val="black">
                    <a:tint val="75000"/>
                  </a:prstClr>
                </a:solidFill>
              </a:rPr>
              <a:pPr/>
              <a:t>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59EA0A-B065-43F8-A8FC-8BEDE129E9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0962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0B6785-4DE5-443B-B282-A3E0EA154552}" type="datetimeFigureOut">
              <a:rPr lang="en-US" smtClean="0">
                <a:solidFill>
                  <a:prstClr val="black">
                    <a:tint val="75000"/>
                  </a:prstClr>
                </a:solidFill>
              </a:rPr>
              <a:pPr/>
              <a:t>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59EA0A-B065-43F8-A8FC-8BEDE129E9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34975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0B6785-4DE5-443B-B282-A3E0EA154552}" type="datetimeFigureOut">
              <a:rPr lang="en-US" smtClean="0">
                <a:solidFill>
                  <a:prstClr val="black">
                    <a:tint val="75000"/>
                  </a:prstClr>
                </a:solidFill>
              </a:rPr>
              <a:pPr/>
              <a:t>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59EA0A-B065-43F8-A8FC-8BEDE129E9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47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0B6785-4DE5-443B-B282-A3E0EA154552}" type="datetimeFigureOut">
              <a:rPr lang="en-US" smtClean="0">
                <a:solidFill>
                  <a:prstClr val="black">
                    <a:tint val="75000"/>
                  </a:prstClr>
                </a:solidFill>
              </a:rPr>
              <a:pPr/>
              <a:t>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59EA0A-B065-43F8-A8FC-8BEDE129E9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00786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0B6785-4DE5-443B-B282-A3E0EA154552}" type="datetimeFigureOut">
              <a:rPr lang="en-US" smtClean="0">
                <a:solidFill>
                  <a:prstClr val="black">
                    <a:tint val="75000"/>
                  </a:prstClr>
                </a:solidFill>
              </a:rPr>
              <a:pPr/>
              <a:t>11/7/2016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59EA0A-B065-43F8-A8FC-8BEDE129E9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81934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0B6785-4DE5-443B-B282-A3E0EA154552}" type="datetimeFigureOut">
              <a:rPr lang="en-US" smtClean="0">
                <a:solidFill>
                  <a:prstClr val="black">
                    <a:tint val="75000"/>
                  </a:prstClr>
                </a:solidFill>
              </a:rPr>
              <a:pPr/>
              <a:t>11/7/2016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D59EA0A-B065-43F8-A8FC-8BEDE129E9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0523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0B6785-4DE5-443B-B282-A3E0EA154552}" type="datetimeFigureOut">
              <a:rPr lang="en-US" smtClean="0">
                <a:solidFill>
                  <a:prstClr val="black">
                    <a:tint val="75000"/>
                  </a:prstClr>
                </a:solidFill>
              </a:rPr>
              <a:pPr/>
              <a:t>11/7/2016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D59EA0A-B065-43F8-A8FC-8BEDE129E9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5784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0B6785-4DE5-443B-B282-A3E0EA154552}" type="datetimeFigureOut">
              <a:rPr lang="en-US" smtClean="0">
                <a:solidFill>
                  <a:prstClr val="black">
                    <a:tint val="75000"/>
                  </a:prstClr>
                </a:solidFill>
              </a:rPr>
              <a:pPr/>
              <a:t>11/7/2016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D59EA0A-B065-43F8-A8FC-8BEDE129E9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87566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0B6785-4DE5-443B-B282-A3E0EA154552}" type="datetimeFigureOut">
              <a:rPr lang="en-US" smtClean="0">
                <a:solidFill>
                  <a:prstClr val="black">
                    <a:tint val="75000"/>
                  </a:prstClr>
                </a:solidFill>
              </a:rPr>
              <a:pPr/>
              <a:t>11/7/2016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59EA0A-B065-43F8-A8FC-8BEDE129E9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21786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0B6785-4DE5-443B-B282-A3E0EA154552}" type="datetimeFigureOut">
              <a:rPr lang="en-US" smtClean="0">
                <a:solidFill>
                  <a:prstClr val="black">
                    <a:tint val="75000"/>
                  </a:prstClr>
                </a:solidFill>
              </a:rPr>
              <a:pPr/>
              <a:t>11/7/2016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59EA0A-B065-43F8-A8FC-8BEDE129E9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477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0B6785-4DE5-443B-B282-A3E0EA154552}" type="datetimeFigureOut">
              <a:rPr lang="en-US" smtClean="0">
                <a:solidFill>
                  <a:prstClr val="black">
                    <a:tint val="75000"/>
                  </a:prstClr>
                </a:solidFill>
              </a:rPr>
              <a:pPr/>
              <a:t>11/7/2016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59EA0A-B065-43F8-A8FC-8BEDE129E9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58301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hyperlink" Target="https://www.youtube.com/watch?v=yCh0yYxaGz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85802" y="108179"/>
            <a:ext cx="6848475" cy="1285875"/>
          </a:xfrm>
          <a:prstGeom prst="rect">
            <a:avLst/>
          </a:prstGeom>
        </p:spPr>
      </p:pic>
      <p:sp>
        <p:nvSpPr>
          <p:cNvPr id="3" name="Subtitle 2"/>
          <p:cNvSpPr>
            <a:spLocks noGrp="1"/>
          </p:cNvSpPr>
          <p:nvPr>
            <p:ph type="subTitle" idx="1"/>
          </p:nvPr>
        </p:nvSpPr>
        <p:spPr>
          <a:xfrm>
            <a:off x="1230571" y="2698563"/>
            <a:ext cx="9144000" cy="480828"/>
          </a:xfrm>
        </p:spPr>
        <p:txBody>
          <a:bodyPr>
            <a:normAutofit/>
          </a:bodyPr>
          <a:lstStyle/>
          <a:p>
            <a:r>
              <a:rPr lang="en-US" altLang="en-US" dirty="0" smtClean="0"/>
              <a:t>Glue</a:t>
            </a:r>
          </a:p>
          <a:p>
            <a:endParaRPr lang="en-US" dirty="0"/>
          </a:p>
        </p:txBody>
      </p:sp>
      <p:pic>
        <p:nvPicPr>
          <p:cNvPr id="5" name="Picture 4"/>
          <p:cNvPicPr>
            <a:picLocks noChangeAspect="1"/>
          </p:cNvPicPr>
          <p:nvPr/>
        </p:nvPicPr>
        <p:blipFill>
          <a:blip r:embed="rId3"/>
          <a:stretch>
            <a:fillRect/>
          </a:stretch>
        </p:blipFill>
        <p:spPr>
          <a:xfrm>
            <a:off x="3266839" y="1394054"/>
            <a:ext cx="5486400" cy="1257300"/>
          </a:xfrm>
          <a:prstGeom prst="rect">
            <a:avLst/>
          </a:prstGeom>
        </p:spPr>
      </p:pic>
      <p:sp>
        <p:nvSpPr>
          <p:cNvPr id="2" name="TextBox 1"/>
          <p:cNvSpPr txBox="1"/>
          <p:nvPr/>
        </p:nvSpPr>
        <p:spPr>
          <a:xfrm>
            <a:off x="9560313" y="5958590"/>
            <a:ext cx="2458387" cy="646331"/>
          </a:xfrm>
          <a:prstGeom prst="rect">
            <a:avLst/>
          </a:prstGeom>
          <a:noFill/>
        </p:spPr>
        <p:txBody>
          <a:bodyPr wrap="square" rtlCol="0">
            <a:spAutoFit/>
          </a:bodyPr>
          <a:lstStyle/>
          <a:p>
            <a:r>
              <a:rPr lang="en-US" dirty="0">
                <a:solidFill>
                  <a:prstClr val="black"/>
                </a:solidFill>
              </a:rPr>
              <a:t>Coach Ketcham Productions</a:t>
            </a:r>
          </a:p>
        </p:txBody>
      </p:sp>
      <p:pic>
        <p:nvPicPr>
          <p:cNvPr id="7" name="Picture 6"/>
          <p:cNvPicPr>
            <a:picLocks noChangeAspect="1"/>
          </p:cNvPicPr>
          <p:nvPr/>
        </p:nvPicPr>
        <p:blipFill>
          <a:blip r:embed="rId4"/>
          <a:stretch>
            <a:fillRect/>
          </a:stretch>
        </p:blipFill>
        <p:spPr>
          <a:xfrm>
            <a:off x="347493" y="2844138"/>
            <a:ext cx="3474451" cy="3760783"/>
          </a:xfrm>
          <a:prstGeom prst="rect">
            <a:avLst/>
          </a:prstGeom>
        </p:spPr>
      </p:pic>
      <p:pic>
        <p:nvPicPr>
          <p:cNvPr id="9" name="Picture 8"/>
          <p:cNvPicPr>
            <a:picLocks noChangeAspect="1"/>
          </p:cNvPicPr>
          <p:nvPr/>
        </p:nvPicPr>
        <p:blipFill>
          <a:blip r:embed="rId5"/>
          <a:stretch>
            <a:fillRect/>
          </a:stretch>
        </p:blipFill>
        <p:spPr>
          <a:xfrm>
            <a:off x="7722032" y="3005528"/>
            <a:ext cx="3953197" cy="2591112"/>
          </a:xfrm>
          <a:prstGeom prst="rect">
            <a:avLst/>
          </a:prstGeom>
        </p:spPr>
      </p:pic>
      <p:pic>
        <p:nvPicPr>
          <p:cNvPr id="11" name="Picture 10"/>
          <p:cNvPicPr>
            <a:picLocks noChangeAspect="1"/>
          </p:cNvPicPr>
          <p:nvPr/>
        </p:nvPicPr>
        <p:blipFill>
          <a:blip r:embed="rId6"/>
          <a:stretch>
            <a:fillRect/>
          </a:stretch>
        </p:blipFill>
        <p:spPr>
          <a:xfrm>
            <a:off x="3939366" y="3657600"/>
            <a:ext cx="3665244" cy="3003731"/>
          </a:xfrm>
          <a:prstGeom prst="rect">
            <a:avLst/>
          </a:prstGeom>
        </p:spPr>
      </p:pic>
    </p:spTree>
    <p:extLst>
      <p:ext uri="{BB962C8B-B14F-4D97-AF65-F5344CB8AC3E}">
        <p14:creationId xmlns:p14="http://schemas.microsoft.com/office/powerpoint/2010/main" val="23740527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Attach Small Pieces With </a:t>
            </a:r>
            <a:r>
              <a:rPr lang="en-US" dirty="0" smtClean="0">
                <a:latin typeface="Verdana" panose="020B0604030504040204" pitchFamily="34" charset="0"/>
                <a:ea typeface="Verdana" panose="020B0604030504040204" pitchFamily="34" charset="0"/>
                <a:cs typeface="Verdana" panose="020B0604030504040204" pitchFamily="34" charset="0"/>
              </a:rPr>
              <a:t>Superglue</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5733738" y="1690688"/>
            <a:ext cx="5620062" cy="4486275"/>
          </a:xfrm>
        </p:spPr>
        <p:txBody>
          <a:bodyPr>
            <a:normAutofit lnSpcReduction="10000"/>
          </a:bodyPr>
          <a:lstStyle/>
          <a:p>
            <a:r>
              <a:rPr lang="en-US" dirty="0"/>
              <a:t>Of course you reach for a superglue (</a:t>
            </a:r>
            <a:r>
              <a:rPr lang="en-US" dirty="0" err="1"/>
              <a:t>cyanocacrylate</a:t>
            </a:r>
            <a:r>
              <a:rPr lang="en-US" dirty="0"/>
              <a:t> glue, or CA) to fix a broken teacup handle. But did you know that it works on wood, too? </a:t>
            </a:r>
            <a:endParaRPr lang="en-US" dirty="0" smtClean="0"/>
          </a:p>
          <a:p>
            <a:r>
              <a:rPr lang="en-US" dirty="0" smtClean="0"/>
              <a:t>In </a:t>
            </a:r>
            <a:r>
              <a:rPr lang="en-US" dirty="0"/>
              <a:t>fact, CA glue is really handy for attaching small trim pieces that would be hard to clamp. Just put three or four drops onto the parts and stick them together. </a:t>
            </a:r>
            <a:endParaRPr lang="en-US" dirty="0" smtClean="0"/>
          </a:p>
          <a:p>
            <a:r>
              <a:rPr lang="en-US" dirty="0" smtClean="0"/>
              <a:t>Coach Ketcham likes the </a:t>
            </a:r>
            <a:r>
              <a:rPr lang="en-US" dirty="0"/>
              <a:t>gel version of CA glue because it doesn't run off and make a mess.</a:t>
            </a:r>
          </a:p>
        </p:txBody>
      </p:sp>
      <p:pic>
        <p:nvPicPr>
          <p:cNvPr id="4" name="Picture 3"/>
          <p:cNvPicPr>
            <a:picLocks noChangeAspect="1"/>
          </p:cNvPicPr>
          <p:nvPr/>
        </p:nvPicPr>
        <p:blipFill>
          <a:blip r:embed="rId2"/>
          <a:stretch>
            <a:fillRect/>
          </a:stretch>
        </p:blipFill>
        <p:spPr>
          <a:xfrm>
            <a:off x="329784" y="1493211"/>
            <a:ext cx="5075185" cy="4881229"/>
          </a:xfrm>
          <a:prstGeom prst="rect">
            <a:avLst/>
          </a:prstGeom>
        </p:spPr>
      </p:pic>
    </p:spTree>
    <p:extLst>
      <p:ext uri="{BB962C8B-B14F-4D97-AF65-F5344CB8AC3E}">
        <p14:creationId xmlns:p14="http://schemas.microsoft.com/office/powerpoint/2010/main" val="35801086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Verdana" panose="020B0604030504040204" pitchFamily="34" charset="0"/>
                <a:ea typeface="Verdana" panose="020B0604030504040204" pitchFamily="34" charset="0"/>
                <a:cs typeface="Verdana" panose="020B0604030504040204" pitchFamily="34" charset="0"/>
              </a:rPr>
              <a:t>How to Spread Glue</a:t>
            </a:r>
            <a:endParaRPr lang="en-US" b="1"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7195279" y="1788150"/>
            <a:ext cx="4098560" cy="4351338"/>
          </a:xfrm>
        </p:spPr>
        <p:txBody>
          <a:bodyPr>
            <a:normAutofit/>
          </a:bodyPr>
          <a:lstStyle/>
          <a:p>
            <a:r>
              <a:rPr lang="en-US" dirty="0">
                <a:latin typeface="Verdana" panose="020B0604030504040204" pitchFamily="34" charset="0"/>
                <a:ea typeface="Verdana" panose="020B0604030504040204" pitchFamily="34" charset="0"/>
                <a:cs typeface="Verdana" panose="020B0604030504040204" pitchFamily="34" charset="0"/>
              </a:rPr>
              <a:t>When you're gluing large surfaces, an inexpensive notched plastic trowel works great for spreading the glue. </a:t>
            </a:r>
            <a:endParaRPr lang="en-US" dirty="0" smtClean="0">
              <a:latin typeface="Verdana" panose="020B0604030504040204" pitchFamily="34" charset="0"/>
              <a:ea typeface="Verdana" panose="020B0604030504040204" pitchFamily="34" charset="0"/>
              <a:cs typeface="Verdana" panose="020B0604030504040204" pitchFamily="34" charset="0"/>
            </a:endParaRPr>
          </a:p>
          <a:p>
            <a:r>
              <a:rPr lang="en-US" dirty="0" smtClean="0">
                <a:latin typeface="Verdana" panose="020B0604030504040204" pitchFamily="34" charset="0"/>
                <a:ea typeface="Verdana" panose="020B0604030504040204" pitchFamily="34" charset="0"/>
                <a:cs typeface="Verdana" panose="020B0604030504040204" pitchFamily="34" charset="0"/>
              </a:rPr>
              <a:t>You </a:t>
            </a:r>
            <a:r>
              <a:rPr lang="en-US" dirty="0">
                <a:latin typeface="Verdana" panose="020B0604030504040204" pitchFamily="34" charset="0"/>
                <a:ea typeface="Verdana" panose="020B0604030504040204" pitchFamily="34" charset="0"/>
                <a:cs typeface="Verdana" panose="020B0604030504040204" pitchFamily="34" charset="0"/>
              </a:rPr>
              <a:t>can make our own spreader from an expired credit card.</a:t>
            </a:r>
            <a:endParaRPr lang="en-US" dirty="0" smtClean="0">
              <a:latin typeface="Verdana" panose="020B0604030504040204" pitchFamily="34" charset="0"/>
              <a:ea typeface="Verdana" panose="020B0604030504040204" pitchFamily="34" charset="0"/>
              <a:cs typeface="Verdana" panose="020B0604030504040204" pitchFamily="34" charset="0"/>
            </a:endParaRP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882" y="1387840"/>
            <a:ext cx="3326567" cy="332656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340" y="3894320"/>
            <a:ext cx="3573358" cy="2821072"/>
          </a:xfrm>
          <a:prstGeom prst="rect">
            <a:avLst/>
          </a:prstGeom>
        </p:spPr>
      </p:pic>
    </p:spTree>
    <p:extLst>
      <p:ext uri="{BB962C8B-B14F-4D97-AF65-F5344CB8AC3E}">
        <p14:creationId xmlns:p14="http://schemas.microsoft.com/office/powerpoint/2010/main" val="23483462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descr="Image result for spread wood glue rockl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8496" y="244163"/>
            <a:ext cx="4351338" cy="43513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8952" y="2360950"/>
            <a:ext cx="4234721" cy="4234721"/>
          </a:xfrm>
          <a:prstGeom prst="rect">
            <a:avLst/>
          </a:prstGeom>
        </p:spPr>
      </p:pic>
      <p:pic>
        <p:nvPicPr>
          <p:cNvPr id="3080" name="Picture 8" descr="Image result for spread wood glue rockl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3422" y="485564"/>
            <a:ext cx="3545171" cy="3545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0686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3600" dirty="0" smtClean="0">
                <a:latin typeface="Verdana" panose="020B0604030504040204" pitchFamily="34" charset="0"/>
                <a:ea typeface="Verdana" panose="020B0604030504040204" pitchFamily="34" charset="0"/>
                <a:cs typeface="Verdana" panose="020B0604030504040204" pitchFamily="34" charset="0"/>
              </a:rPr>
              <a:t>The </a:t>
            </a:r>
            <a:r>
              <a:rPr lang="en-US" sz="3600" dirty="0">
                <a:latin typeface="Verdana" panose="020B0604030504040204" pitchFamily="34" charset="0"/>
                <a:ea typeface="Verdana" panose="020B0604030504040204" pitchFamily="34" charset="0"/>
                <a:cs typeface="Verdana" panose="020B0604030504040204" pitchFamily="34" charset="0"/>
              </a:rPr>
              <a:t>Right Amount of </a:t>
            </a:r>
            <a:r>
              <a:rPr lang="en-US" sz="3600" dirty="0" smtClean="0">
                <a:latin typeface="Verdana" panose="020B0604030504040204" pitchFamily="34" charset="0"/>
                <a:ea typeface="Verdana" panose="020B0604030504040204" pitchFamily="34" charset="0"/>
                <a:cs typeface="Verdana" panose="020B0604030504040204" pitchFamily="34" charset="0"/>
              </a:rPr>
              <a:t>Glue</a:t>
            </a:r>
            <a:endParaRPr lang="en-US" sz="3600"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5426438" y="1746354"/>
            <a:ext cx="5927361" cy="4430609"/>
          </a:xfrm>
        </p:spPr>
        <p:txBody>
          <a:bodyPr>
            <a:normAutofit fontScale="92500" lnSpcReduction="20000"/>
          </a:bodyPr>
          <a:lstStyle/>
          <a:p>
            <a:r>
              <a:rPr lang="en-US" dirty="0" smtClean="0"/>
              <a:t>With </a:t>
            </a:r>
            <a:r>
              <a:rPr lang="en-US" dirty="0"/>
              <a:t>a little experience, you'll develop a feel for how much glue is just enough. Too little glue creates a “starved joint,” which will be weak. </a:t>
            </a:r>
            <a:endParaRPr lang="en-US" dirty="0" smtClean="0"/>
          </a:p>
          <a:p>
            <a:r>
              <a:rPr lang="en-US" dirty="0" smtClean="0"/>
              <a:t>Too </a:t>
            </a:r>
            <a:r>
              <a:rPr lang="en-US" dirty="0"/>
              <a:t>much glue makes a mess and wastes glue. With practice, you'll know just how much to apply. </a:t>
            </a:r>
            <a:endParaRPr lang="en-US" dirty="0" smtClean="0"/>
          </a:p>
          <a:p>
            <a:r>
              <a:rPr lang="en-US" dirty="0" smtClean="0"/>
              <a:t>You </a:t>
            </a:r>
            <a:r>
              <a:rPr lang="en-US" dirty="0"/>
              <a:t>should see a continuous line of small glue beads. </a:t>
            </a:r>
            <a:endParaRPr lang="en-US" dirty="0" smtClean="0"/>
          </a:p>
          <a:p>
            <a:r>
              <a:rPr lang="en-US" dirty="0" smtClean="0"/>
              <a:t>When </a:t>
            </a:r>
            <a:r>
              <a:rPr lang="en-US" dirty="0"/>
              <a:t>this perfect glue joint sets a little, you'll find it easy to scrape off the jelled excess, and you'll have very little cleanup to do.</a:t>
            </a:r>
          </a:p>
          <a:p>
            <a:endParaRPr lang="en-US" dirty="0"/>
          </a:p>
        </p:txBody>
      </p:sp>
      <p:pic>
        <p:nvPicPr>
          <p:cNvPr id="4" name="Picture 3"/>
          <p:cNvPicPr>
            <a:picLocks noChangeAspect="1"/>
          </p:cNvPicPr>
          <p:nvPr/>
        </p:nvPicPr>
        <p:blipFill>
          <a:blip r:embed="rId2"/>
          <a:stretch>
            <a:fillRect/>
          </a:stretch>
        </p:blipFill>
        <p:spPr>
          <a:xfrm>
            <a:off x="686540" y="891915"/>
            <a:ext cx="4286445" cy="5144827"/>
          </a:xfrm>
          <a:prstGeom prst="rect">
            <a:avLst/>
          </a:prstGeom>
        </p:spPr>
      </p:pic>
    </p:spTree>
    <p:extLst>
      <p:ext uri="{BB962C8B-B14F-4D97-AF65-F5344CB8AC3E}">
        <p14:creationId xmlns:p14="http://schemas.microsoft.com/office/powerpoint/2010/main" val="26633683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Verdana" panose="020B0604030504040204" pitchFamily="34" charset="0"/>
                <a:ea typeface="Verdana" panose="020B0604030504040204" pitchFamily="34" charset="0"/>
                <a:cs typeface="Verdana" panose="020B0604030504040204" pitchFamily="34" charset="0"/>
              </a:rPr>
              <a:t>Wipe Off Extra Glue</a:t>
            </a: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4" name="Content Placeholder 3"/>
          <p:cNvPicPr>
            <a:picLocks noGrp="1" noChangeAspect="1"/>
          </p:cNvPicPr>
          <p:nvPr>
            <p:ph idx="1"/>
          </p:nvPr>
        </p:nvPicPr>
        <p:blipFill>
          <a:blip r:embed="rId2"/>
          <a:stretch>
            <a:fillRect/>
          </a:stretch>
        </p:blipFill>
        <p:spPr>
          <a:xfrm>
            <a:off x="2099155" y="1825625"/>
            <a:ext cx="7993689" cy="4351338"/>
          </a:xfrm>
          <a:prstGeom prst="rect">
            <a:avLst/>
          </a:prstGeom>
        </p:spPr>
      </p:pic>
    </p:spTree>
    <p:extLst>
      <p:ext uri="{BB962C8B-B14F-4D97-AF65-F5344CB8AC3E}">
        <p14:creationId xmlns:p14="http://schemas.microsoft.com/office/powerpoint/2010/main" val="40776491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Verdana" panose="020B0604030504040204" pitchFamily="34" charset="0"/>
                <a:ea typeface="Verdana" panose="020B0604030504040204" pitchFamily="34" charset="0"/>
                <a:cs typeface="Verdana" panose="020B0604030504040204" pitchFamily="34" charset="0"/>
              </a:rPr>
              <a:t>After 45 minutes to an hour </a:t>
            </a:r>
            <a:br>
              <a:rPr lang="en-US" dirty="0" smtClean="0">
                <a:latin typeface="Verdana" panose="020B0604030504040204" pitchFamily="34" charset="0"/>
                <a:ea typeface="Verdana" panose="020B0604030504040204" pitchFamily="34" charset="0"/>
                <a:cs typeface="Verdana" panose="020B0604030504040204" pitchFamily="34" charset="0"/>
              </a:rPr>
            </a:br>
            <a:r>
              <a:rPr lang="en-US" dirty="0" smtClean="0">
                <a:latin typeface="Verdana" panose="020B0604030504040204" pitchFamily="34" charset="0"/>
                <a:ea typeface="Verdana" panose="020B0604030504040204" pitchFamily="34" charset="0"/>
                <a:cs typeface="Verdana" panose="020B0604030504040204" pitchFamily="34" charset="0"/>
              </a:rPr>
              <a:t>Sand off extra glue</a:t>
            </a: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4" name="Content Placeholder 3"/>
          <p:cNvPicPr>
            <a:picLocks noGrp="1" noChangeAspect="1"/>
          </p:cNvPicPr>
          <p:nvPr>
            <p:ph idx="1"/>
          </p:nvPr>
        </p:nvPicPr>
        <p:blipFill>
          <a:blip r:embed="rId2"/>
          <a:stretch>
            <a:fillRect/>
          </a:stretch>
        </p:blipFill>
        <p:spPr>
          <a:xfrm>
            <a:off x="1837753" y="1825625"/>
            <a:ext cx="8516494" cy="4351338"/>
          </a:xfrm>
          <a:prstGeom prst="rect">
            <a:avLst/>
          </a:prstGeom>
        </p:spPr>
      </p:pic>
    </p:spTree>
    <p:extLst>
      <p:ext uri="{BB962C8B-B14F-4D97-AF65-F5344CB8AC3E}">
        <p14:creationId xmlns:p14="http://schemas.microsoft.com/office/powerpoint/2010/main" val="2360373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Verdana" panose="020B0604030504040204" pitchFamily="34" charset="0"/>
                <a:ea typeface="Verdana" panose="020B0604030504040204" pitchFamily="34" charset="0"/>
                <a:cs typeface="Verdana" panose="020B0604030504040204" pitchFamily="34" charset="0"/>
              </a:rPr>
              <a:t>Clamps or Nails</a:t>
            </a:r>
            <a:r>
              <a:rPr lang="en-US" dirty="0" smtClean="0"/>
              <a:t>	</a:t>
            </a:r>
            <a:endParaRPr lang="en-US" dirty="0"/>
          </a:p>
        </p:txBody>
      </p:sp>
      <p:sp>
        <p:nvSpPr>
          <p:cNvPr id="3" name="Content Placeholder 2"/>
          <p:cNvSpPr>
            <a:spLocks noGrp="1"/>
          </p:cNvSpPr>
          <p:nvPr>
            <p:ph idx="1"/>
          </p:nvPr>
        </p:nvSpPr>
        <p:spPr>
          <a:xfrm>
            <a:off x="6438274" y="1933731"/>
            <a:ext cx="4915525" cy="4243232"/>
          </a:xfrm>
        </p:spPr>
        <p:txBody>
          <a:bodyPr/>
          <a:lstStyle/>
          <a:p>
            <a:r>
              <a:rPr lang="en-US" dirty="0" smtClean="0">
                <a:latin typeface="Verdana" panose="020B0604030504040204" pitchFamily="34" charset="0"/>
                <a:ea typeface="Verdana" panose="020B0604030504040204" pitchFamily="34" charset="0"/>
                <a:cs typeface="Verdana" panose="020B0604030504040204" pitchFamily="34" charset="0"/>
              </a:rPr>
              <a:t>Clamps work great</a:t>
            </a:r>
          </a:p>
          <a:p>
            <a:r>
              <a:rPr lang="en-US" dirty="0" smtClean="0">
                <a:latin typeface="Verdana" panose="020B0604030504040204" pitchFamily="34" charset="0"/>
                <a:ea typeface="Verdana" panose="020B0604030504040204" pitchFamily="34" charset="0"/>
                <a:cs typeface="Verdana" panose="020B0604030504040204" pitchFamily="34" charset="0"/>
              </a:rPr>
              <a:t>You can also glue and use some small brad nails as a mechanical clamp.</a:t>
            </a: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nvPicPr>
        <p:blipFill>
          <a:blip r:embed="rId2"/>
          <a:stretch>
            <a:fillRect/>
          </a:stretch>
        </p:blipFill>
        <p:spPr>
          <a:xfrm>
            <a:off x="250422" y="1746354"/>
            <a:ext cx="5845578" cy="2938072"/>
          </a:xfrm>
          <a:prstGeom prst="rect">
            <a:avLst/>
          </a:prstGeom>
        </p:spPr>
      </p:pic>
      <p:pic>
        <p:nvPicPr>
          <p:cNvPr id="5" name="Picture 4"/>
          <p:cNvPicPr>
            <a:picLocks noChangeAspect="1"/>
          </p:cNvPicPr>
          <p:nvPr/>
        </p:nvPicPr>
        <p:blipFill>
          <a:blip r:embed="rId3"/>
          <a:stretch>
            <a:fillRect/>
          </a:stretch>
        </p:blipFill>
        <p:spPr>
          <a:xfrm>
            <a:off x="7016677" y="4489554"/>
            <a:ext cx="3758718" cy="2010477"/>
          </a:xfrm>
          <a:prstGeom prst="rect">
            <a:avLst/>
          </a:prstGeom>
        </p:spPr>
      </p:pic>
    </p:spTree>
    <p:extLst>
      <p:ext uri="{BB962C8B-B14F-4D97-AF65-F5344CB8AC3E}">
        <p14:creationId xmlns:p14="http://schemas.microsoft.com/office/powerpoint/2010/main" val="33593614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Verdana" panose="020B0604030504040204" pitchFamily="34" charset="0"/>
                <a:ea typeface="Verdana" panose="020B0604030504040204" pitchFamily="34" charset="0"/>
                <a:cs typeface="Verdana" panose="020B0604030504040204" pitchFamily="34" charset="0"/>
              </a:rPr>
              <a:t>Glue + Sawdust = Wood </a:t>
            </a:r>
            <a:r>
              <a:rPr lang="en-US" dirty="0" smtClean="0">
                <a:latin typeface="Verdana" panose="020B0604030504040204" pitchFamily="34" charset="0"/>
                <a:ea typeface="Verdana" panose="020B0604030504040204" pitchFamily="34" charset="0"/>
                <a:cs typeface="Verdana" panose="020B0604030504040204" pitchFamily="34" charset="0"/>
              </a:rPr>
              <a:t>Filler</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5553856" y="1581462"/>
            <a:ext cx="5799944" cy="4595501"/>
          </a:xfrm>
        </p:spPr>
        <p:txBody>
          <a:bodyPr>
            <a:normAutofit fontScale="92500" lnSpcReduction="10000"/>
          </a:bodyPr>
          <a:lstStyle/>
          <a:p>
            <a:r>
              <a:rPr lang="en-US" dirty="0" smtClean="0"/>
              <a:t>When </a:t>
            </a:r>
            <a:r>
              <a:rPr lang="en-US" dirty="0"/>
              <a:t>you need wood filler that matches the color of your project, mix some fine sawdust and glue together until it forms a paste, which you can use to fill small gaps and cracks. </a:t>
            </a:r>
            <a:endParaRPr lang="en-US" dirty="0" smtClean="0"/>
          </a:p>
          <a:p>
            <a:r>
              <a:rPr lang="en-US" dirty="0" smtClean="0"/>
              <a:t>For </a:t>
            </a:r>
            <a:r>
              <a:rPr lang="en-US" dirty="0"/>
              <a:t>best results, use sawdust from the same species of wood as your project; you can get some from the bag on your electric sander. </a:t>
            </a:r>
            <a:endParaRPr lang="en-US" dirty="0" smtClean="0"/>
          </a:p>
          <a:p>
            <a:r>
              <a:rPr lang="en-US" dirty="0" smtClean="0"/>
              <a:t>Just </a:t>
            </a:r>
            <a:r>
              <a:rPr lang="en-US" dirty="0"/>
              <a:t>don’t try this trick for large gaps or patches—they’ll stick out like a sore thumb.</a:t>
            </a:r>
          </a:p>
          <a:p>
            <a:endParaRPr lang="en-US" dirty="0"/>
          </a:p>
        </p:txBody>
      </p:sp>
      <p:pic>
        <p:nvPicPr>
          <p:cNvPr id="4" name="Picture 3"/>
          <p:cNvPicPr>
            <a:picLocks noChangeAspect="1"/>
          </p:cNvPicPr>
          <p:nvPr/>
        </p:nvPicPr>
        <p:blipFill>
          <a:blip r:embed="rId2"/>
          <a:stretch>
            <a:fillRect/>
          </a:stretch>
        </p:blipFill>
        <p:spPr>
          <a:xfrm>
            <a:off x="606480" y="1801786"/>
            <a:ext cx="4648275" cy="4154851"/>
          </a:xfrm>
          <a:prstGeom prst="rect">
            <a:avLst/>
          </a:prstGeom>
        </p:spPr>
      </p:pic>
    </p:spTree>
    <p:extLst>
      <p:ext uri="{BB962C8B-B14F-4D97-AF65-F5344CB8AC3E}">
        <p14:creationId xmlns:p14="http://schemas.microsoft.com/office/powerpoint/2010/main" val="29220254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2667000" y="228600"/>
            <a:ext cx="6934200" cy="1049338"/>
          </a:xfrm>
          <a:noFill/>
          <a:ln/>
        </p:spPr>
        <p:txBody>
          <a:bodyPr anchor="b"/>
          <a:lstStyle/>
          <a:p>
            <a:pPr algn="ctr"/>
            <a:r>
              <a:rPr lang="en-US" altLang="en-US" b="1" dirty="0" smtClean="0">
                <a:latin typeface="Verdana" panose="020B0604030504040204" pitchFamily="34" charset="0"/>
                <a:ea typeface="Verdana" panose="020B0604030504040204" pitchFamily="34" charset="0"/>
                <a:cs typeface="Verdana" panose="020B0604030504040204" pitchFamily="34" charset="0"/>
              </a:rPr>
              <a:t>Yellow Wood Glue</a:t>
            </a:r>
            <a:endParaRPr lang="en-US" altLang="en-US" b="1" dirty="0">
              <a:latin typeface="Verdana" panose="020B0604030504040204" pitchFamily="34" charset="0"/>
              <a:ea typeface="Verdana" panose="020B0604030504040204" pitchFamily="34" charset="0"/>
              <a:cs typeface="Verdana" panose="020B0604030504040204" pitchFamily="34" charset="0"/>
            </a:endParaRPr>
          </a:p>
        </p:txBody>
      </p:sp>
      <p:sp>
        <p:nvSpPr>
          <p:cNvPr id="97283" name="Rectangle 3"/>
          <p:cNvSpPr>
            <a:spLocks noGrp="1" noChangeArrowheads="1"/>
          </p:cNvSpPr>
          <p:nvPr>
            <p:ph type="body" idx="1"/>
          </p:nvPr>
        </p:nvSpPr>
        <p:spPr>
          <a:xfrm>
            <a:off x="6134100" y="2470484"/>
            <a:ext cx="4745394" cy="3295834"/>
          </a:xfrm>
          <a:noFill/>
          <a:ln/>
        </p:spPr>
        <p:txBody>
          <a:bodyPr>
            <a:normAutofit fontScale="62500" lnSpcReduction="20000"/>
          </a:bodyPr>
          <a:lstStyle/>
          <a:p>
            <a:r>
              <a:rPr lang="en-US" sz="5100" b="1" dirty="0" smtClean="0">
                <a:latin typeface="Verdana" panose="020B0604030504040204" pitchFamily="34" charset="0"/>
                <a:ea typeface="Verdana" panose="020B0604030504040204" pitchFamily="34" charset="0"/>
                <a:cs typeface="Verdana" panose="020B0604030504040204" pitchFamily="34" charset="0"/>
              </a:rPr>
              <a:t>Great Glue</a:t>
            </a:r>
          </a:p>
          <a:p>
            <a:r>
              <a:rPr lang="en-US" sz="3200" b="1" dirty="0">
                <a:latin typeface="Verdana" panose="020B0604030504040204" pitchFamily="34" charset="0"/>
                <a:ea typeface="Verdana" panose="020B0604030504040204" pitchFamily="34" charset="0"/>
                <a:cs typeface="Verdana" panose="020B0604030504040204" pitchFamily="34" charset="0"/>
              </a:rPr>
              <a:t>Complete Projects Faster:</a:t>
            </a:r>
            <a:r>
              <a:rPr lang="en-US" sz="3200" dirty="0">
                <a:latin typeface="Verdana" panose="020B0604030504040204" pitchFamily="34" charset="0"/>
                <a:ea typeface="Verdana" panose="020B0604030504040204" pitchFamily="34" charset="0"/>
                <a:cs typeface="Verdana" panose="020B0604030504040204" pitchFamily="34" charset="0"/>
              </a:rPr>
              <a:t> Requires only 20-30 minutes of clamp time, fully cured in 24 hours.</a:t>
            </a:r>
          </a:p>
          <a:p>
            <a:r>
              <a:rPr lang="en-US" sz="3200" b="1" dirty="0">
                <a:latin typeface="Verdana" panose="020B0604030504040204" pitchFamily="34" charset="0"/>
                <a:ea typeface="Verdana" panose="020B0604030504040204" pitchFamily="34" charset="0"/>
                <a:cs typeface="Verdana" panose="020B0604030504040204" pitchFamily="34" charset="0"/>
              </a:rPr>
              <a:t>Use Indoors or Outdoors:</a:t>
            </a:r>
            <a:r>
              <a:rPr lang="en-US" sz="3200" dirty="0">
                <a:latin typeface="Verdana" panose="020B0604030504040204" pitchFamily="34" charset="0"/>
                <a:ea typeface="Verdana" panose="020B0604030504040204" pitchFamily="34" charset="0"/>
                <a:cs typeface="Verdana" panose="020B0604030504040204" pitchFamily="34" charset="0"/>
              </a:rPr>
              <a:t> </a:t>
            </a:r>
            <a:r>
              <a:rPr lang="en-US" sz="3200" dirty="0" smtClean="0">
                <a:latin typeface="Verdana" panose="020B0604030504040204" pitchFamily="34" charset="0"/>
                <a:ea typeface="Verdana" panose="020B0604030504040204" pitchFamily="34" charset="0"/>
                <a:cs typeface="Verdana" panose="020B0604030504040204" pitchFamily="34" charset="0"/>
              </a:rPr>
              <a:t>water </a:t>
            </a:r>
            <a:r>
              <a:rPr lang="en-US" sz="3200" dirty="0">
                <a:latin typeface="Verdana" panose="020B0604030504040204" pitchFamily="34" charset="0"/>
                <a:ea typeface="Verdana" panose="020B0604030504040204" pitchFamily="34" charset="0"/>
                <a:cs typeface="Verdana" panose="020B0604030504040204" pitchFamily="34" charset="0"/>
              </a:rPr>
              <a:t>resistance.</a:t>
            </a:r>
          </a:p>
          <a:p>
            <a:r>
              <a:rPr lang="en-US" sz="3200" b="1" dirty="0">
                <a:latin typeface="Verdana" panose="020B0604030504040204" pitchFamily="34" charset="0"/>
                <a:ea typeface="Verdana" panose="020B0604030504040204" pitchFamily="34" charset="0"/>
                <a:cs typeface="Verdana" panose="020B0604030504040204" pitchFamily="34" charset="0"/>
              </a:rPr>
              <a:t>Versatile:</a:t>
            </a:r>
            <a:r>
              <a:rPr lang="en-US" sz="3200" dirty="0">
                <a:latin typeface="Verdana" panose="020B0604030504040204" pitchFamily="34" charset="0"/>
                <a:ea typeface="Verdana" panose="020B0604030504040204" pitchFamily="34" charset="0"/>
                <a:cs typeface="Verdana" panose="020B0604030504040204" pitchFamily="34" charset="0"/>
              </a:rPr>
              <a:t> Ideal for use on hardwoods, softwoods, and natural wood composites.</a:t>
            </a:r>
          </a:p>
          <a:p>
            <a:r>
              <a:rPr lang="en-US" sz="3200" b="1" dirty="0">
                <a:latin typeface="Verdana" panose="020B0604030504040204" pitchFamily="34" charset="0"/>
                <a:ea typeface="Verdana" panose="020B0604030504040204" pitchFamily="34" charset="0"/>
                <a:cs typeface="Verdana" panose="020B0604030504040204" pitchFamily="34" charset="0"/>
              </a:rPr>
              <a:t>Dries natural color:</a:t>
            </a:r>
            <a:r>
              <a:rPr lang="en-US" sz="3200" dirty="0">
                <a:latin typeface="Verdana" panose="020B0604030504040204" pitchFamily="34" charset="0"/>
                <a:ea typeface="Verdana" panose="020B0604030504040204" pitchFamily="34" charset="0"/>
                <a:cs typeface="Verdana" panose="020B0604030504040204" pitchFamily="34" charset="0"/>
              </a:rPr>
              <a:t> Offering a natural bond line</a:t>
            </a:r>
            <a:r>
              <a:rPr lang="en-US" sz="3200" dirty="0" smtClean="0">
                <a:latin typeface="Verdana" panose="020B0604030504040204" pitchFamily="34" charset="0"/>
                <a:ea typeface="Verdana" panose="020B0604030504040204" pitchFamily="34" charset="0"/>
                <a:cs typeface="Verdana" panose="020B0604030504040204" pitchFamily="34" charset="0"/>
              </a:rPr>
              <a:t>.</a:t>
            </a:r>
          </a:p>
          <a:p>
            <a:endParaRPr lang="en-US" altLang="en-US" sz="3200" dirty="0">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351" y="1829291"/>
            <a:ext cx="4281196" cy="4281196"/>
          </a:xfrm>
          <a:prstGeom prst="rect">
            <a:avLst/>
          </a:prstGeom>
        </p:spPr>
      </p:pic>
    </p:spTree>
    <p:extLst>
      <p:ext uri="{BB962C8B-B14F-4D97-AF65-F5344CB8AC3E}">
        <p14:creationId xmlns:p14="http://schemas.microsoft.com/office/powerpoint/2010/main" val="2245045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2667000" y="228600"/>
            <a:ext cx="6934200" cy="1049338"/>
          </a:xfrm>
          <a:noFill/>
          <a:ln/>
        </p:spPr>
        <p:txBody>
          <a:bodyPr anchor="b"/>
          <a:lstStyle/>
          <a:p>
            <a:pPr algn="ctr"/>
            <a:r>
              <a:rPr lang="en-US" altLang="en-US" b="1" dirty="0" smtClean="0">
                <a:latin typeface="Verdana" panose="020B0604030504040204" pitchFamily="34" charset="0"/>
                <a:ea typeface="Verdana" panose="020B0604030504040204" pitchFamily="34" charset="0"/>
                <a:cs typeface="Verdana" panose="020B0604030504040204" pitchFamily="34" charset="0"/>
              </a:rPr>
              <a:t> Polyurethane Glue</a:t>
            </a:r>
            <a:endParaRPr lang="en-US" altLang="en-US" b="1" dirty="0">
              <a:latin typeface="Verdana" panose="020B0604030504040204" pitchFamily="34" charset="0"/>
              <a:ea typeface="Verdana" panose="020B0604030504040204" pitchFamily="34" charset="0"/>
              <a:cs typeface="Verdana" panose="020B0604030504040204" pitchFamily="34" charset="0"/>
            </a:endParaRPr>
          </a:p>
        </p:txBody>
      </p:sp>
      <p:sp>
        <p:nvSpPr>
          <p:cNvPr id="97283" name="Rectangle 3"/>
          <p:cNvSpPr>
            <a:spLocks noGrp="1" noChangeArrowheads="1"/>
          </p:cNvSpPr>
          <p:nvPr>
            <p:ph type="body" idx="1"/>
          </p:nvPr>
        </p:nvSpPr>
        <p:spPr>
          <a:xfrm>
            <a:off x="4841824" y="1277938"/>
            <a:ext cx="6431766" cy="5580061"/>
          </a:xfrm>
          <a:noFill/>
          <a:ln/>
        </p:spPr>
        <p:txBody>
          <a:bodyPr>
            <a:normAutofit fontScale="85000" lnSpcReduction="20000"/>
          </a:bodyPr>
          <a:lstStyle/>
          <a:p>
            <a:endParaRPr lang="en-US" sz="3200" dirty="0">
              <a:latin typeface="Verdana" panose="020B0604030504040204" pitchFamily="34" charset="0"/>
              <a:ea typeface="Verdana" panose="020B0604030504040204" pitchFamily="34" charset="0"/>
              <a:cs typeface="Verdana" panose="020B0604030504040204" pitchFamily="34" charset="0"/>
            </a:endParaRPr>
          </a:p>
          <a:p>
            <a:r>
              <a:rPr lang="en-US" sz="3200" dirty="0" smtClean="0">
                <a:latin typeface="Verdana" panose="020B0604030504040204" pitchFamily="34" charset="0"/>
                <a:ea typeface="Verdana" panose="020B0604030504040204" pitchFamily="34" charset="0"/>
                <a:cs typeface="Verdana" panose="020B0604030504040204" pitchFamily="34" charset="0"/>
              </a:rPr>
              <a:t>100</a:t>
            </a:r>
            <a:r>
              <a:rPr lang="en-US" sz="3200" dirty="0">
                <a:latin typeface="Verdana" panose="020B0604030504040204" pitchFamily="34" charset="0"/>
                <a:ea typeface="Verdana" panose="020B0604030504040204" pitchFamily="34" charset="0"/>
                <a:cs typeface="Verdana" panose="020B0604030504040204" pitchFamily="34" charset="0"/>
              </a:rPr>
              <a:t>% Waterproof: Doesn't break down when exposed to outdoor elements</a:t>
            </a:r>
          </a:p>
          <a:p>
            <a:r>
              <a:rPr lang="en-US" sz="3200" dirty="0">
                <a:latin typeface="Verdana" panose="020B0604030504040204" pitchFamily="34" charset="0"/>
                <a:ea typeface="Verdana" panose="020B0604030504040204" pitchFamily="34" charset="0"/>
                <a:cs typeface="Verdana" panose="020B0604030504040204" pitchFamily="34" charset="0"/>
              </a:rPr>
              <a:t>Versatile: Easily bonds wood, stone, metal, ceramic, foam, glass, concrete and much more!</a:t>
            </a:r>
          </a:p>
          <a:p>
            <a:r>
              <a:rPr lang="en-US" sz="3200" dirty="0">
                <a:latin typeface="Verdana" panose="020B0604030504040204" pitchFamily="34" charset="0"/>
                <a:ea typeface="Verdana" panose="020B0604030504040204" pitchFamily="34" charset="0"/>
                <a:cs typeface="Verdana" panose="020B0604030504040204" pitchFamily="34" charset="0"/>
              </a:rPr>
              <a:t>Incredibly Strong: Expands 3 times into the materials to form an incredibly strong bond</a:t>
            </a:r>
          </a:p>
          <a:p>
            <a:r>
              <a:rPr lang="en-US" sz="3200" dirty="0">
                <a:latin typeface="Verdana" panose="020B0604030504040204" pitchFamily="34" charset="0"/>
                <a:ea typeface="Verdana" panose="020B0604030504040204" pitchFamily="34" charset="0"/>
                <a:cs typeface="Verdana" panose="020B0604030504040204" pitchFamily="34" charset="0"/>
              </a:rPr>
              <a:t>Temperature Resistant: Unaffected by hot and cold temperatures</a:t>
            </a:r>
            <a:r>
              <a:rPr lang="en-US" sz="3200" dirty="0" smtClean="0">
                <a:latin typeface="Verdana" panose="020B0604030504040204" pitchFamily="34" charset="0"/>
                <a:ea typeface="Verdana" panose="020B0604030504040204" pitchFamily="34" charset="0"/>
                <a:cs typeface="Verdana" panose="020B0604030504040204" pitchFamily="34" charset="0"/>
              </a:rPr>
              <a:t>.</a:t>
            </a:r>
          </a:p>
          <a:p>
            <a:r>
              <a:rPr lang="en-US" sz="3200" dirty="0" smtClean="0">
                <a:latin typeface="Verdana" panose="020B0604030504040204" pitchFamily="34" charset="0"/>
                <a:ea typeface="Verdana" panose="020B0604030504040204" pitchFamily="34" charset="0"/>
                <a:cs typeface="Verdana" panose="020B0604030504040204" pitchFamily="34" charset="0"/>
              </a:rPr>
              <a:t>Is not coming apart and not coming off your hands easily.</a:t>
            </a:r>
          </a:p>
          <a:p>
            <a:r>
              <a:rPr lang="en-US" sz="3200" dirty="0" smtClean="0">
                <a:latin typeface="Verdana" panose="020B0604030504040204" pitchFamily="34" charset="0"/>
                <a:ea typeface="Verdana" panose="020B0604030504040204" pitchFamily="34" charset="0"/>
                <a:cs typeface="Verdana" panose="020B0604030504040204" pitchFamily="34" charset="0"/>
              </a:rPr>
              <a:t>Have to wet surface first.</a:t>
            </a:r>
            <a:endParaRPr lang="en-US" sz="3200" dirty="0">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6864" y="1662659"/>
            <a:ext cx="3232729" cy="4668201"/>
          </a:xfrm>
          <a:prstGeom prst="rect">
            <a:avLst/>
          </a:prstGeom>
        </p:spPr>
      </p:pic>
    </p:spTree>
    <p:extLst>
      <p:ext uri="{BB962C8B-B14F-4D97-AF65-F5344CB8AC3E}">
        <p14:creationId xmlns:p14="http://schemas.microsoft.com/office/powerpoint/2010/main" val="3374386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050"/>
          <p:cNvSpPr>
            <a:spLocks noGrp="1" noChangeArrowheads="1"/>
          </p:cNvSpPr>
          <p:nvPr>
            <p:ph type="title"/>
          </p:nvPr>
        </p:nvSpPr>
        <p:spPr/>
        <p:txBody>
          <a:bodyPr/>
          <a:lstStyle/>
          <a:p>
            <a:pPr algn="ctr"/>
            <a:r>
              <a:rPr lang="en-US" altLang="en-US" b="1" dirty="0" smtClean="0">
                <a:latin typeface="Verdana" panose="020B0604030504040204" pitchFamily="34" charset="0"/>
                <a:ea typeface="Verdana" panose="020B0604030504040204" pitchFamily="34" charset="0"/>
                <a:cs typeface="Verdana" panose="020B0604030504040204" pitchFamily="34" charset="0"/>
              </a:rPr>
              <a:t>Glue</a:t>
            </a:r>
            <a:endParaRPr lang="en-US" altLang="en-US" b="1" dirty="0">
              <a:latin typeface="Verdana" panose="020B0604030504040204" pitchFamily="34" charset="0"/>
              <a:ea typeface="Verdana" panose="020B0604030504040204" pitchFamily="34" charset="0"/>
              <a:cs typeface="Verdana" panose="020B0604030504040204" pitchFamily="34" charset="0"/>
            </a:endParaRPr>
          </a:p>
        </p:txBody>
      </p:sp>
      <p:sp>
        <p:nvSpPr>
          <p:cNvPr id="6" name="Rectangle 3"/>
          <p:cNvSpPr txBox="1">
            <a:spLocks noChangeArrowheads="1"/>
          </p:cNvSpPr>
          <p:nvPr/>
        </p:nvSpPr>
        <p:spPr>
          <a:xfrm>
            <a:off x="6134100" y="2470484"/>
            <a:ext cx="4745394" cy="3295834"/>
          </a:xfrm>
          <a:prstGeom prst="rect">
            <a:avLst/>
          </a:prstGeom>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US" sz="3200" dirty="0" smtClean="0">
                <a:latin typeface="Verdana" panose="020B0604030504040204" pitchFamily="34" charset="0"/>
                <a:ea typeface="Verdana" panose="020B0604030504040204" pitchFamily="34" charset="0"/>
                <a:cs typeface="Verdana" panose="020B0604030504040204" pitchFamily="34" charset="0"/>
              </a:rPr>
              <a:t>Best way to hold wood together</a:t>
            </a:r>
          </a:p>
          <a:p>
            <a:pPr lvl="1">
              <a:buFontTx/>
              <a:buChar char="-"/>
            </a:pPr>
            <a:r>
              <a:rPr lang="en-US" dirty="0" smtClean="0">
                <a:latin typeface="Verdana" panose="020B0604030504040204" pitchFamily="34" charset="0"/>
                <a:ea typeface="Verdana" panose="020B0604030504040204" pitchFamily="34" charset="0"/>
                <a:cs typeface="Verdana" panose="020B0604030504040204" pitchFamily="34" charset="0"/>
              </a:rPr>
              <a:t>Holds better than screws or nails</a:t>
            </a:r>
          </a:p>
          <a:p>
            <a:pPr lvl="1">
              <a:buFontTx/>
              <a:buChar char="-"/>
            </a:pPr>
            <a:r>
              <a:rPr lang="en-US" dirty="0" smtClean="0">
                <a:latin typeface="Verdana" panose="020B0604030504040204" pitchFamily="34" charset="0"/>
                <a:ea typeface="Verdana" panose="020B0604030504040204" pitchFamily="34" charset="0"/>
                <a:cs typeface="Verdana" panose="020B0604030504040204" pitchFamily="34" charset="0"/>
              </a:rPr>
              <a:t>Glue is often stronger than the wood itself.</a:t>
            </a:r>
          </a:p>
        </p:txBody>
      </p:sp>
      <p:pic>
        <p:nvPicPr>
          <p:cNvPr id="2" name="Picture 1"/>
          <p:cNvPicPr>
            <a:picLocks noChangeAspect="1"/>
          </p:cNvPicPr>
          <p:nvPr/>
        </p:nvPicPr>
        <p:blipFill>
          <a:blip r:embed="rId2"/>
          <a:stretch>
            <a:fillRect/>
          </a:stretch>
        </p:blipFill>
        <p:spPr>
          <a:xfrm>
            <a:off x="194028" y="2470484"/>
            <a:ext cx="5901972" cy="2769545"/>
          </a:xfrm>
          <a:prstGeom prst="rect">
            <a:avLst/>
          </a:prstGeom>
        </p:spPr>
      </p:pic>
    </p:spTree>
    <p:extLst>
      <p:ext uri="{BB962C8B-B14F-4D97-AF65-F5344CB8AC3E}">
        <p14:creationId xmlns:p14="http://schemas.microsoft.com/office/powerpoint/2010/main" val="3830245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600" dirty="0" smtClean="0">
                <a:latin typeface="Verdana" panose="020B0604030504040204" pitchFamily="34" charset="0"/>
                <a:ea typeface="Verdana" panose="020B0604030504040204" pitchFamily="34" charset="0"/>
                <a:cs typeface="Verdana" panose="020B0604030504040204" pitchFamily="34" charset="0"/>
              </a:rPr>
              <a:t>Epoxy</a:t>
            </a:r>
            <a:endParaRPr lang="en-US" sz="6600" dirty="0">
              <a:latin typeface="Verdana" panose="020B0604030504040204" pitchFamily="34" charset="0"/>
              <a:ea typeface="Verdana" panose="020B0604030504040204" pitchFamily="34" charset="0"/>
              <a:cs typeface="Verdana" panose="020B0604030504040204" pitchFamily="34" charset="0"/>
            </a:endParaRPr>
          </a:p>
        </p:txBody>
      </p:sp>
      <p:pic>
        <p:nvPicPr>
          <p:cNvPr id="4" name="Content Placeholder 3"/>
          <p:cNvPicPr>
            <a:picLocks noGrp="1" noChangeAspect="1"/>
          </p:cNvPicPr>
          <p:nvPr>
            <p:ph idx="1"/>
          </p:nvPr>
        </p:nvPicPr>
        <p:blipFill>
          <a:blip r:embed="rId2"/>
          <a:stretch>
            <a:fillRect/>
          </a:stretch>
        </p:blipFill>
        <p:spPr>
          <a:xfrm>
            <a:off x="268573" y="1495816"/>
            <a:ext cx="5251531" cy="3231396"/>
          </a:xfrm>
          <a:prstGeom prst="rect">
            <a:avLst/>
          </a:prstGeom>
        </p:spPr>
      </p:pic>
      <p:sp>
        <p:nvSpPr>
          <p:cNvPr id="5" name="TextBox 4"/>
          <p:cNvSpPr txBox="1"/>
          <p:nvPr/>
        </p:nvSpPr>
        <p:spPr>
          <a:xfrm>
            <a:off x="6865495" y="1690688"/>
            <a:ext cx="4744387" cy="5109091"/>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latin typeface="Verdana" panose="020B0604030504040204" pitchFamily="34" charset="0"/>
                <a:ea typeface="Verdana" panose="020B0604030504040204" pitchFamily="34" charset="0"/>
                <a:cs typeface="Verdana" panose="020B0604030504040204" pitchFamily="34" charset="0"/>
              </a:rPr>
              <a:t>Usually comes in 2 parts</a:t>
            </a:r>
          </a:p>
          <a:p>
            <a:pPr marL="285750" indent="-285750">
              <a:buFont typeface="Arial" panose="020B0604020202020204" pitchFamily="34" charset="0"/>
              <a:buChar char="•"/>
            </a:pPr>
            <a:r>
              <a:rPr lang="en-US" sz="2800" dirty="0" smtClean="0">
                <a:latin typeface="Verdana" panose="020B0604030504040204" pitchFamily="34" charset="0"/>
                <a:ea typeface="Verdana" panose="020B0604030504040204" pitchFamily="34" charset="0"/>
                <a:cs typeface="Verdana" panose="020B0604030504040204" pitchFamily="34" charset="0"/>
              </a:rPr>
              <a:t>You mix it together really well </a:t>
            </a:r>
          </a:p>
          <a:p>
            <a:pPr marL="285750" indent="-285750">
              <a:buFont typeface="Arial" panose="020B0604020202020204" pitchFamily="34" charset="0"/>
              <a:buChar char="•"/>
            </a:pPr>
            <a:r>
              <a:rPr lang="en-US" sz="2800" dirty="0" smtClean="0">
                <a:latin typeface="Verdana" panose="020B0604030504040204" pitchFamily="34" charset="0"/>
                <a:ea typeface="Verdana" panose="020B0604030504040204" pitchFamily="34" charset="0"/>
                <a:cs typeface="Verdana" panose="020B0604030504040204" pitchFamily="34" charset="0"/>
              </a:rPr>
              <a:t>Dab it on parts you need</a:t>
            </a:r>
          </a:p>
          <a:p>
            <a:pPr marL="742950" lvl="1" indent="-285750">
              <a:buFont typeface="Arial" panose="020B0604020202020204" pitchFamily="34" charset="0"/>
              <a:buChar char="•"/>
            </a:pPr>
            <a:r>
              <a:rPr lang="en-US" sz="2800" dirty="0" smtClean="0">
                <a:latin typeface="Verdana" panose="020B0604030504040204" pitchFamily="34" charset="0"/>
                <a:ea typeface="Verdana" panose="020B0604030504040204" pitchFamily="34" charset="0"/>
                <a:cs typeface="Verdana" panose="020B0604030504040204" pitchFamily="34" charset="0"/>
              </a:rPr>
              <a:t>Not cheap and messier than wood glue</a:t>
            </a:r>
          </a:p>
          <a:p>
            <a:pPr marL="742950" lvl="1" indent="-285750">
              <a:buFont typeface="Arial" panose="020B0604020202020204" pitchFamily="34" charset="0"/>
              <a:buChar char="•"/>
            </a:pPr>
            <a:r>
              <a:rPr lang="en-US" sz="2800" dirty="0" smtClean="0">
                <a:latin typeface="Verdana" panose="020B0604030504040204" pitchFamily="34" charset="0"/>
                <a:ea typeface="Verdana" panose="020B0604030504040204" pitchFamily="34" charset="0"/>
                <a:cs typeface="Verdana" panose="020B0604030504040204" pitchFamily="34" charset="0"/>
              </a:rPr>
              <a:t>Can’t save it for later after mixing.</a:t>
            </a:r>
          </a:p>
          <a:p>
            <a:pPr marL="285750" indent="-285750">
              <a:buFont typeface="Arial" panose="020B0604020202020204" pitchFamily="34" charset="0"/>
              <a:buChar char="•"/>
            </a:pPr>
            <a:endParaRPr lang="en-US" dirty="0"/>
          </a:p>
        </p:txBody>
      </p:sp>
      <p:pic>
        <p:nvPicPr>
          <p:cNvPr id="6" name="Picture 5"/>
          <p:cNvPicPr>
            <a:picLocks noChangeAspect="1"/>
          </p:cNvPicPr>
          <p:nvPr/>
        </p:nvPicPr>
        <p:blipFill>
          <a:blip r:embed="rId3"/>
          <a:stretch>
            <a:fillRect/>
          </a:stretch>
        </p:blipFill>
        <p:spPr>
          <a:xfrm>
            <a:off x="1526791" y="3882452"/>
            <a:ext cx="4805304" cy="3049445"/>
          </a:xfrm>
          <a:prstGeom prst="rect">
            <a:avLst/>
          </a:prstGeom>
        </p:spPr>
      </p:pic>
    </p:spTree>
    <p:extLst>
      <p:ext uri="{BB962C8B-B14F-4D97-AF65-F5344CB8AC3E}">
        <p14:creationId xmlns:p14="http://schemas.microsoft.com/office/powerpoint/2010/main" val="1341534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Verdana" panose="020B0604030504040204" pitchFamily="34" charset="0"/>
                <a:ea typeface="Verdana" panose="020B0604030504040204" pitchFamily="34" charset="0"/>
                <a:cs typeface="Verdana" panose="020B0604030504040204" pitchFamily="34" charset="0"/>
              </a:rPr>
              <a:t>Non Wood Materials</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5" name="Content Placeholder 4"/>
          <p:cNvSpPr>
            <a:spLocks noGrp="1"/>
          </p:cNvSpPr>
          <p:nvPr>
            <p:ph idx="1"/>
          </p:nvPr>
        </p:nvSpPr>
        <p:spPr>
          <a:xfrm>
            <a:off x="7270229" y="1888761"/>
            <a:ext cx="4097311" cy="4288202"/>
          </a:xfrm>
        </p:spPr>
        <p:txBody>
          <a:bodyPr/>
          <a:lstStyle/>
          <a:p>
            <a:r>
              <a:rPr lang="en-US" dirty="0" smtClean="0"/>
              <a:t>Epoxy is best for metal, plastic, glass.</a:t>
            </a:r>
            <a:endParaRPr lang="en-US" dirty="0"/>
          </a:p>
        </p:txBody>
      </p:sp>
      <p:pic>
        <p:nvPicPr>
          <p:cNvPr id="6" name="Picture 5"/>
          <p:cNvPicPr>
            <a:picLocks noChangeAspect="1"/>
          </p:cNvPicPr>
          <p:nvPr/>
        </p:nvPicPr>
        <p:blipFill>
          <a:blip r:embed="rId2"/>
          <a:stretch>
            <a:fillRect/>
          </a:stretch>
        </p:blipFill>
        <p:spPr>
          <a:xfrm>
            <a:off x="364921" y="1690688"/>
            <a:ext cx="3749801" cy="4429489"/>
          </a:xfrm>
          <a:prstGeom prst="rect">
            <a:avLst/>
          </a:prstGeom>
        </p:spPr>
      </p:pic>
      <p:pic>
        <p:nvPicPr>
          <p:cNvPr id="8" name="Picture 7"/>
          <p:cNvPicPr>
            <a:picLocks noChangeAspect="1"/>
          </p:cNvPicPr>
          <p:nvPr/>
        </p:nvPicPr>
        <p:blipFill>
          <a:blip r:embed="rId3"/>
          <a:stretch>
            <a:fillRect/>
          </a:stretch>
        </p:blipFill>
        <p:spPr>
          <a:xfrm>
            <a:off x="5285220" y="2930578"/>
            <a:ext cx="6068580" cy="3642062"/>
          </a:xfrm>
          <a:prstGeom prst="rect">
            <a:avLst/>
          </a:prstGeom>
        </p:spPr>
      </p:pic>
    </p:spTree>
    <p:extLst>
      <p:ext uri="{BB962C8B-B14F-4D97-AF65-F5344CB8AC3E}">
        <p14:creationId xmlns:p14="http://schemas.microsoft.com/office/powerpoint/2010/main" val="336968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err="1" smtClean="0">
                <a:latin typeface="Verdana" panose="020B0604030504040204" pitchFamily="34" charset="0"/>
                <a:ea typeface="Verdana" panose="020B0604030504040204" pitchFamily="34" charset="0"/>
                <a:cs typeface="Verdana" panose="020B0604030504040204" pitchFamily="34" charset="0"/>
              </a:rPr>
              <a:t>Weldbond</a:t>
            </a:r>
            <a:endParaRPr lang="en-US" sz="6600" dirty="0">
              <a:latin typeface="Verdana" panose="020B0604030504040204" pitchFamily="34" charset="0"/>
              <a:ea typeface="Verdana" panose="020B0604030504040204" pitchFamily="34" charset="0"/>
              <a:cs typeface="Verdana" panose="020B0604030504040204" pitchFamily="34" charset="0"/>
            </a:endParaRPr>
          </a:p>
        </p:txBody>
      </p:sp>
      <p:sp>
        <p:nvSpPr>
          <p:cNvPr id="5" name="TextBox 4"/>
          <p:cNvSpPr txBox="1"/>
          <p:nvPr/>
        </p:nvSpPr>
        <p:spPr>
          <a:xfrm>
            <a:off x="7330190" y="431515"/>
            <a:ext cx="4744387" cy="6124754"/>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latin typeface="Verdana" panose="020B0604030504040204" pitchFamily="34" charset="0"/>
                <a:ea typeface="Verdana" panose="020B0604030504040204" pitchFamily="34" charset="0"/>
                <a:cs typeface="Verdana" panose="020B0604030504040204" pitchFamily="34" charset="0"/>
              </a:rPr>
              <a:t>I just started using it</a:t>
            </a:r>
          </a:p>
          <a:p>
            <a:pPr marL="285750" indent="-285750">
              <a:buFont typeface="Arial" panose="020B0604020202020204" pitchFamily="34" charset="0"/>
              <a:buChar char="•"/>
            </a:pPr>
            <a:r>
              <a:rPr lang="en-US" sz="2800" dirty="0" smtClean="0">
                <a:latin typeface="Verdana" panose="020B0604030504040204" pitchFamily="34" charset="0"/>
                <a:ea typeface="Verdana" panose="020B0604030504040204" pitchFamily="34" charset="0"/>
                <a:cs typeface="Verdana" panose="020B0604030504040204" pitchFamily="34" charset="0"/>
              </a:rPr>
              <a:t>Bonds about anything</a:t>
            </a:r>
          </a:p>
          <a:p>
            <a:pPr marL="285750" indent="-285750">
              <a:buFont typeface="Arial" panose="020B0604020202020204" pitchFamily="34" charset="0"/>
              <a:buChar char="•"/>
            </a:pPr>
            <a:r>
              <a:rPr lang="en-US" sz="2800" dirty="0" smtClean="0">
                <a:latin typeface="Verdana" panose="020B0604030504040204" pitchFamily="34" charset="0"/>
                <a:ea typeface="Verdana" panose="020B0604030504040204" pitchFamily="34" charset="0"/>
                <a:cs typeface="Verdana" panose="020B0604030504040204" pitchFamily="34" charset="0"/>
              </a:rPr>
              <a:t>Painted boards, cardboard</a:t>
            </a:r>
            <a:r>
              <a:rPr lang="en-US" sz="2800" dirty="0">
                <a:latin typeface="Verdana" panose="020B0604030504040204" pitchFamily="34" charset="0"/>
                <a:ea typeface="Verdana" panose="020B0604030504040204" pitchFamily="34" charset="0"/>
                <a:cs typeface="Verdana" panose="020B0604030504040204" pitchFamily="34" charset="0"/>
              </a:rPr>
              <a:t>, china, cork, fabrics, foam plastic, furniture, leather, marble, paper, plastic laminates, plywood, rope, slate, stone, veneers, cement, concrete, bricks, plaster, metal, glass, wood, tiles, building panels, and </a:t>
            </a:r>
            <a:r>
              <a:rPr lang="en-US" sz="2800" dirty="0" smtClean="0">
                <a:latin typeface="Verdana" panose="020B0604030504040204" pitchFamily="34" charset="0"/>
                <a:ea typeface="Verdana" panose="020B0604030504040204" pitchFamily="34" charset="0"/>
                <a:cs typeface="Verdana" panose="020B0604030504040204" pitchFamily="34" charset="0"/>
              </a:rPr>
              <a:t>more</a:t>
            </a:r>
            <a:r>
              <a:rPr lang="en-US" sz="2800" dirty="0">
                <a:latin typeface="Verdana" panose="020B0604030504040204" pitchFamily="34" charset="0"/>
                <a:ea typeface="Verdana" panose="020B0604030504040204" pitchFamily="34" charset="0"/>
                <a:cs typeface="Verdana" panose="020B0604030504040204" pitchFamily="34" charset="0"/>
              </a:rPr>
              <a:t>. </a:t>
            </a: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10047" y="1690688"/>
            <a:ext cx="1798073" cy="4351338"/>
          </a:xfrm>
        </p:spPr>
      </p:pic>
      <p:pic>
        <p:nvPicPr>
          <p:cNvPr id="4098" name="Picture 2" descr="Image result for weldbo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622" y="2155245"/>
            <a:ext cx="3818335" cy="3818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6791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latin typeface="Verdana" panose="020B0604030504040204" pitchFamily="34" charset="0"/>
                <a:ea typeface="Verdana" panose="020B0604030504040204" pitchFamily="34" charset="0"/>
                <a:cs typeface="Verdana" panose="020B0604030504040204" pitchFamily="34" charset="0"/>
              </a:rPr>
              <a:t>Hot Glue</a:t>
            </a:r>
            <a:endParaRPr lang="en-US" sz="6600" dirty="0">
              <a:latin typeface="Verdana" panose="020B0604030504040204" pitchFamily="34" charset="0"/>
              <a:ea typeface="Verdana" panose="020B0604030504040204" pitchFamily="34" charset="0"/>
              <a:cs typeface="Verdana" panose="020B0604030504040204" pitchFamily="34" charset="0"/>
            </a:endParaRPr>
          </a:p>
        </p:txBody>
      </p:sp>
      <p:sp>
        <p:nvSpPr>
          <p:cNvPr id="5" name="TextBox 4"/>
          <p:cNvSpPr txBox="1"/>
          <p:nvPr/>
        </p:nvSpPr>
        <p:spPr>
          <a:xfrm>
            <a:off x="7330190" y="431515"/>
            <a:ext cx="4744387" cy="5909310"/>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latin typeface="Verdana" panose="020B0604030504040204" pitchFamily="34" charset="0"/>
                <a:ea typeface="Verdana" panose="020B0604030504040204" pitchFamily="34" charset="0"/>
                <a:cs typeface="Verdana" panose="020B0604030504040204" pitchFamily="34" charset="0"/>
              </a:rPr>
              <a:t>Great for crafts</a:t>
            </a:r>
          </a:p>
          <a:p>
            <a:pPr marL="285750" indent="-285750">
              <a:buFont typeface="Arial" panose="020B0604020202020204" pitchFamily="34" charset="0"/>
              <a:buChar char="•"/>
            </a:pPr>
            <a:endParaRPr lang="en-US" dirty="0" smtClean="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en-US"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Hot glue holds small stuff better than </a:t>
            </a:r>
            <a:r>
              <a:rPr lang="en-US" dirty="0" smtClean="0">
                <a:latin typeface="Verdana" panose="020B0604030504040204" pitchFamily="34" charset="0"/>
                <a:ea typeface="Verdana" panose="020B0604030504040204" pitchFamily="34" charset="0"/>
                <a:cs typeface="Verdana" panose="020B0604030504040204" pitchFamily="34" charset="0"/>
              </a:rPr>
              <a:t>clamps</a:t>
            </a:r>
          </a:p>
          <a:p>
            <a:pPr marL="285750" indent="-285750">
              <a:buFont typeface="Arial" panose="020B0604020202020204" pitchFamily="34" charset="0"/>
              <a:buChar char="•"/>
            </a:pPr>
            <a:endParaRPr lang="en-US"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When you have to cut, shape, file, sand or finish something small, reach for your hot glue gun and glue the piece to a pedestal stick. </a:t>
            </a:r>
            <a:endParaRPr lang="en-US" dirty="0" smtClean="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en-US"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dirty="0" smtClean="0">
                <a:latin typeface="Verdana" panose="020B0604030504040204" pitchFamily="34" charset="0"/>
                <a:ea typeface="Verdana" panose="020B0604030504040204" pitchFamily="34" charset="0"/>
                <a:cs typeface="Verdana" panose="020B0604030504040204" pitchFamily="34" charset="0"/>
              </a:rPr>
              <a:t>The </a:t>
            </a:r>
            <a:r>
              <a:rPr lang="en-US" dirty="0">
                <a:latin typeface="Verdana" panose="020B0604030504040204" pitchFamily="34" charset="0"/>
                <a:ea typeface="Verdana" panose="020B0604030504040204" pitchFamily="34" charset="0"/>
                <a:cs typeface="Verdana" panose="020B0604030504040204" pitchFamily="34" charset="0"/>
              </a:rPr>
              <a:t>hot glue will hold just about anything as well as or better than any clamp ever could—if using a clamp is even possible. </a:t>
            </a:r>
            <a:endParaRPr lang="en-US" dirty="0" smtClean="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en-US"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dirty="0" smtClean="0">
                <a:latin typeface="Verdana" panose="020B0604030504040204" pitchFamily="34" charset="0"/>
                <a:ea typeface="Verdana" panose="020B0604030504040204" pitchFamily="34" charset="0"/>
                <a:cs typeface="Verdana" panose="020B0604030504040204" pitchFamily="34" charset="0"/>
              </a:rPr>
              <a:t>When </a:t>
            </a:r>
            <a:r>
              <a:rPr lang="en-US" dirty="0">
                <a:latin typeface="Verdana" panose="020B0604030504040204" pitchFamily="34" charset="0"/>
                <a:ea typeface="Verdana" panose="020B0604030504040204" pitchFamily="34" charset="0"/>
                <a:cs typeface="Verdana" panose="020B0604030504040204" pitchFamily="34" charset="0"/>
              </a:rPr>
              <a:t>your project is complete, try to pop it loose with a putty knife, but don't use too much force—you might tear out the wood or break the piece.</a:t>
            </a: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nvPicPr>
        <p:blipFill>
          <a:blip r:embed="rId2"/>
          <a:stretch>
            <a:fillRect/>
          </a:stretch>
        </p:blipFill>
        <p:spPr>
          <a:xfrm>
            <a:off x="525209" y="1690688"/>
            <a:ext cx="3515147" cy="4052912"/>
          </a:xfrm>
          <a:prstGeom prst="rect">
            <a:avLst/>
          </a:prstGeom>
        </p:spPr>
      </p:pic>
      <p:pic>
        <p:nvPicPr>
          <p:cNvPr id="10" name="Picture 9"/>
          <p:cNvPicPr>
            <a:picLocks noChangeAspect="1"/>
          </p:cNvPicPr>
          <p:nvPr/>
        </p:nvPicPr>
        <p:blipFill>
          <a:blip r:embed="rId3"/>
          <a:stretch>
            <a:fillRect/>
          </a:stretch>
        </p:blipFill>
        <p:spPr>
          <a:xfrm>
            <a:off x="4222424" y="3192904"/>
            <a:ext cx="2925698" cy="2790825"/>
          </a:xfrm>
          <a:prstGeom prst="rect">
            <a:avLst/>
          </a:prstGeom>
        </p:spPr>
      </p:pic>
    </p:spTree>
    <p:extLst>
      <p:ext uri="{BB962C8B-B14F-4D97-AF65-F5344CB8AC3E}">
        <p14:creationId xmlns:p14="http://schemas.microsoft.com/office/powerpoint/2010/main" val="24073077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8239" y="5532437"/>
            <a:ext cx="10515600" cy="1325563"/>
          </a:xfrm>
        </p:spPr>
        <p:txBody>
          <a:bodyPr>
            <a:normAutofit fontScale="90000"/>
          </a:bodyPr>
          <a:lstStyle/>
          <a:p>
            <a:r>
              <a:rPr lang="en-US" dirty="0">
                <a:hlinkClick r:id="rId4"/>
              </a:rPr>
              <a:t>https://</a:t>
            </a:r>
            <a:r>
              <a:rPr lang="en-US" dirty="0" smtClean="0">
                <a:hlinkClick r:id="rId4"/>
              </a:rPr>
              <a:t>www.youtube.com/watch?v=yCh0yYxaGzg</a:t>
            </a:r>
            <a:r>
              <a:rPr lang="en-US" dirty="0" smtClean="0"/>
              <a:t/>
            </a:r>
            <a:br>
              <a:rPr lang="en-US" dirty="0" smtClean="0"/>
            </a:br>
            <a:endParaRPr lang="en-US" dirty="0"/>
          </a:p>
        </p:txBody>
      </p:sp>
      <p:pic>
        <p:nvPicPr>
          <p:cNvPr id="4" name="Choosing the Right Glue by Ask This Old Hous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999026" y="401560"/>
            <a:ext cx="8074025" cy="4542224"/>
          </a:xfrm>
        </p:spPr>
      </p:pic>
    </p:spTree>
    <p:extLst>
      <p:ext uri="{BB962C8B-B14F-4D97-AF65-F5344CB8AC3E}">
        <p14:creationId xmlns:p14="http://schemas.microsoft.com/office/powerpoint/2010/main" val="35477802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2667000" y="228600"/>
            <a:ext cx="6934200" cy="1049338"/>
          </a:xfrm>
          <a:noFill/>
          <a:ln/>
        </p:spPr>
        <p:txBody>
          <a:bodyPr anchor="b"/>
          <a:lstStyle/>
          <a:p>
            <a:pPr algn="ctr"/>
            <a:r>
              <a:rPr lang="en-US" altLang="en-US" b="1" dirty="0" smtClean="0">
                <a:latin typeface="Verdana" panose="020B0604030504040204" pitchFamily="34" charset="0"/>
                <a:ea typeface="Verdana" panose="020B0604030504040204" pitchFamily="34" charset="0"/>
                <a:cs typeface="Verdana" panose="020B0604030504040204" pitchFamily="34" charset="0"/>
              </a:rPr>
              <a:t>Wood Glue</a:t>
            </a:r>
            <a:endParaRPr lang="en-US" altLang="en-US" b="1" dirty="0">
              <a:latin typeface="Verdana" panose="020B0604030504040204" pitchFamily="34" charset="0"/>
              <a:ea typeface="Verdana" panose="020B0604030504040204" pitchFamily="34" charset="0"/>
              <a:cs typeface="Verdana" panose="020B0604030504040204" pitchFamily="34" charset="0"/>
            </a:endParaRPr>
          </a:p>
        </p:txBody>
      </p:sp>
      <p:sp>
        <p:nvSpPr>
          <p:cNvPr id="97283" name="Rectangle 3"/>
          <p:cNvSpPr>
            <a:spLocks noGrp="1" noChangeArrowheads="1"/>
          </p:cNvSpPr>
          <p:nvPr>
            <p:ph type="body" idx="1"/>
          </p:nvPr>
        </p:nvSpPr>
        <p:spPr>
          <a:xfrm>
            <a:off x="6134100" y="2470484"/>
            <a:ext cx="4745394" cy="3295834"/>
          </a:xfrm>
          <a:noFill/>
          <a:ln/>
        </p:spPr>
        <p:txBody>
          <a:bodyPr>
            <a:normAutofit/>
          </a:bodyPr>
          <a:lstStyle/>
          <a:p>
            <a:r>
              <a:rPr lang="en-US" sz="3200" dirty="0" smtClean="0">
                <a:latin typeface="Verdana" panose="020B0604030504040204" pitchFamily="34" charset="0"/>
                <a:ea typeface="Verdana" panose="020B0604030504040204" pitchFamily="34" charset="0"/>
                <a:cs typeface="Verdana" panose="020B0604030504040204" pitchFamily="34" charset="0"/>
              </a:rPr>
              <a:t>The area glued up still remains</a:t>
            </a:r>
          </a:p>
        </p:txBody>
      </p:sp>
      <p:pic>
        <p:nvPicPr>
          <p:cNvPr id="97284" name="Picture 4" descr="pe07387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1" y="304800"/>
            <a:ext cx="104616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172615" y="2597202"/>
            <a:ext cx="5742083" cy="2561023"/>
          </a:xfrm>
          <a:prstGeom prst="rect">
            <a:avLst/>
          </a:prstGeom>
        </p:spPr>
      </p:pic>
    </p:spTree>
    <p:extLst>
      <p:ext uri="{BB962C8B-B14F-4D97-AF65-F5344CB8AC3E}">
        <p14:creationId xmlns:p14="http://schemas.microsoft.com/office/powerpoint/2010/main" val="40848428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2667000" y="228600"/>
            <a:ext cx="6934200" cy="1049338"/>
          </a:xfrm>
          <a:noFill/>
          <a:ln/>
        </p:spPr>
        <p:txBody>
          <a:bodyPr anchor="b"/>
          <a:lstStyle/>
          <a:p>
            <a:pPr algn="ctr"/>
            <a:r>
              <a:rPr lang="en-US" altLang="en-US" b="1" dirty="0" smtClean="0">
                <a:latin typeface="Verdana" panose="020B0604030504040204" pitchFamily="34" charset="0"/>
                <a:ea typeface="Verdana" panose="020B0604030504040204" pitchFamily="34" charset="0"/>
                <a:cs typeface="Verdana" panose="020B0604030504040204" pitchFamily="34" charset="0"/>
              </a:rPr>
              <a:t>Types of Glues</a:t>
            </a:r>
            <a:endParaRPr lang="en-US" altLang="en-US" b="1" dirty="0">
              <a:latin typeface="Verdana" panose="020B0604030504040204" pitchFamily="34" charset="0"/>
              <a:ea typeface="Verdana" panose="020B0604030504040204" pitchFamily="34" charset="0"/>
              <a:cs typeface="Verdana" panose="020B0604030504040204" pitchFamily="34" charset="0"/>
            </a:endParaRPr>
          </a:p>
        </p:txBody>
      </p:sp>
      <p:sp>
        <p:nvSpPr>
          <p:cNvPr id="97283" name="Rectangle 3"/>
          <p:cNvSpPr>
            <a:spLocks noGrp="1" noChangeArrowheads="1"/>
          </p:cNvSpPr>
          <p:nvPr>
            <p:ph type="body" idx="1"/>
          </p:nvPr>
        </p:nvSpPr>
        <p:spPr>
          <a:xfrm>
            <a:off x="6134100" y="2470484"/>
            <a:ext cx="4745394" cy="3295834"/>
          </a:xfrm>
          <a:noFill/>
          <a:ln/>
        </p:spPr>
        <p:txBody>
          <a:bodyPr>
            <a:normAutofit lnSpcReduction="10000"/>
          </a:bodyPr>
          <a:lstStyle/>
          <a:p>
            <a:r>
              <a:rPr lang="en-US" sz="3200" dirty="0" smtClean="0">
                <a:latin typeface="Verdana" panose="020B0604030504040204" pitchFamily="34" charset="0"/>
                <a:ea typeface="Verdana" panose="020B0604030504040204" pitchFamily="34" charset="0"/>
                <a:cs typeface="Verdana" panose="020B0604030504040204" pitchFamily="34" charset="0"/>
              </a:rPr>
              <a:t>Super Glue</a:t>
            </a:r>
          </a:p>
          <a:p>
            <a:r>
              <a:rPr lang="en-US" altLang="en-US" sz="3200" dirty="0" smtClean="0">
                <a:latin typeface="Verdana" panose="020B0604030504040204" pitchFamily="34" charset="0"/>
                <a:ea typeface="Verdana" panose="020B0604030504040204" pitchFamily="34" charset="0"/>
                <a:cs typeface="Verdana" panose="020B0604030504040204" pitchFamily="34" charset="0"/>
              </a:rPr>
              <a:t>Hot Glue</a:t>
            </a:r>
          </a:p>
          <a:p>
            <a:r>
              <a:rPr lang="en-US" altLang="en-US" sz="3200" dirty="0" smtClean="0">
                <a:latin typeface="Verdana" panose="020B0604030504040204" pitchFamily="34" charset="0"/>
                <a:ea typeface="Verdana" panose="020B0604030504040204" pitchFamily="34" charset="0"/>
                <a:cs typeface="Verdana" panose="020B0604030504040204" pitchFamily="34" charset="0"/>
              </a:rPr>
              <a:t>Wood Glue</a:t>
            </a:r>
          </a:p>
          <a:p>
            <a:r>
              <a:rPr lang="en-US" altLang="en-US" sz="3200" dirty="0" smtClean="0">
                <a:latin typeface="Verdana" panose="020B0604030504040204" pitchFamily="34" charset="0"/>
                <a:ea typeface="Verdana" panose="020B0604030504040204" pitchFamily="34" charset="0"/>
                <a:cs typeface="Verdana" panose="020B0604030504040204" pitchFamily="34" charset="0"/>
              </a:rPr>
              <a:t>Epoxy</a:t>
            </a:r>
          </a:p>
          <a:p>
            <a:r>
              <a:rPr lang="en-US" altLang="en-US" sz="3200" dirty="0" smtClean="0">
                <a:latin typeface="Verdana" panose="020B0604030504040204" pitchFamily="34" charset="0"/>
                <a:ea typeface="Verdana" panose="020B0604030504040204" pitchFamily="34" charset="0"/>
                <a:cs typeface="Verdana" panose="020B0604030504040204" pitchFamily="34" charset="0"/>
              </a:rPr>
              <a:t>Contact Cement</a:t>
            </a:r>
          </a:p>
          <a:p>
            <a:r>
              <a:rPr lang="en-US" altLang="en-US" sz="3200" dirty="0" smtClean="0">
                <a:latin typeface="Verdana" panose="020B0604030504040204" pitchFamily="34" charset="0"/>
                <a:ea typeface="Verdana" panose="020B0604030504040204" pitchFamily="34" charset="0"/>
                <a:cs typeface="Verdana" panose="020B0604030504040204" pitchFamily="34" charset="0"/>
              </a:rPr>
              <a:t>Spray Adhesive</a:t>
            </a:r>
          </a:p>
          <a:p>
            <a:endParaRPr lang="en-US" altLang="en-US" sz="3200" dirty="0">
              <a:latin typeface="Verdana" panose="020B0604030504040204" pitchFamily="34" charset="0"/>
              <a:ea typeface="Verdana" panose="020B0604030504040204" pitchFamily="34" charset="0"/>
              <a:cs typeface="Verdana" panose="020B0604030504040204" pitchFamily="34" charset="0"/>
            </a:endParaRPr>
          </a:p>
        </p:txBody>
      </p:sp>
      <p:pic>
        <p:nvPicPr>
          <p:cNvPr id="97284" name="Picture 4" descr="pe07387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1" y="304800"/>
            <a:ext cx="104616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Types of g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971" y="2345557"/>
            <a:ext cx="5678129" cy="3785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568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445" y="275184"/>
            <a:ext cx="11446239" cy="1358744"/>
          </a:xfrm>
        </p:spPr>
        <p:txBody>
          <a:bodyPr/>
          <a:lstStyle/>
          <a:p>
            <a:pPr algn="ctr"/>
            <a:r>
              <a:rPr lang="en-US" b="1" dirty="0" smtClean="0">
                <a:latin typeface="Verdana" panose="020B0604030504040204" pitchFamily="34" charset="0"/>
                <a:ea typeface="Verdana" panose="020B0604030504040204" pitchFamily="34" charset="0"/>
                <a:cs typeface="Verdana" panose="020B0604030504040204" pitchFamily="34" charset="0"/>
              </a:rPr>
              <a:t>End Grain is like a bundle of straws</a:t>
            </a:r>
            <a:endParaRPr lang="en-US" b="1" dirty="0">
              <a:latin typeface="Verdana" panose="020B0604030504040204" pitchFamily="34" charset="0"/>
              <a:ea typeface="Verdana" panose="020B0604030504040204" pitchFamily="34" charset="0"/>
              <a:cs typeface="Verdana" panose="020B0604030504040204" pitchFamily="34" charset="0"/>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6535" y="2690072"/>
            <a:ext cx="3641880" cy="2731410"/>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4343" y="2714157"/>
            <a:ext cx="6041359" cy="2817214"/>
          </a:xfrm>
          <a:prstGeom prst="rect">
            <a:avLst/>
          </a:prstGeom>
        </p:spPr>
      </p:pic>
    </p:spTree>
    <p:extLst>
      <p:ext uri="{BB962C8B-B14F-4D97-AF65-F5344CB8AC3E}">
        <p14:creationId xmlns:p14="http://schemas.microsoft.com/office/powerpoint/2010/main" val="37223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Verdana" panose="020B0604030504040204" pitchFamily="34" charset="0"/>
                <a:ea typeface="Verdana" panose="020B0604030504040204" pitchFamily="34" charset="0"/>
                <a:cs typeface="Verdana" panose="020B0604030504040204" pitchFamily="34" charset="0"/>
              </a:rPr>
              <a:t>How to Deal with End Grain</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7307704" y="1690688"/>
            <a:ext cx="4046095" cy="4486275"/>
          </a:xfrm>
        </p:spPr>
        <p:txBody>
          <a:bodyPr/>
          <a:lstStyle/>
          <a:p>
            <a:r>
              <a:rPr lang="en-US" dirty="0" smtClean="0">
                <a:latin typeface="Verdana" panose="020B0604030504040204" pitchFamily="34" charset="0"/>
                <a:ea typeface="Verdana" panose="020B0604030504040204" pitchFamily="34" charset="0"/>
                <a:cs typeface="Verdana" panose="020B0604030504040204" pitchFamily="34" charset="0"/>
              </a:rPr>
              <a:t>End Grain soaks up glue</a:t>
            </a:r>
          </a:p>
          <a:p>
            <a:r>
              <a:rPr lang="en-US" dirty="0" smtClean="0">
                <a:latin typeface="Verdana" panose="020B0604030504040204" pitchFamily="34" charset="0"/>
                <a:ea typeface="Verdana" panose="020B0604030504040204" pitchFamily="34" charset="0"/>
                <a:cs typeface="Verdana" panose="020B0604030504040204" pitchFamily="34" charset="0"/>
              </a:rPr>
              <a:t>Make a sizing</a:t>
            </a:r>
          </a:p>
          <a:p>
            <a:pPr lvl="1"/>
            <a:r>
              <a:rPr lang="en-US" dirty="0" smtClean="0">
                <a:latin typeface="Verdana" panose="020B0604030504040204" pitchFamily="34" charset="0"/>
                <a:ea typeface="Verdana" panose="020B0604030504040204" pitchFamily="34" charset="0"/>
                <a:cs typeface="Verdana" panose="020B0604030504040204" pitchFamily="34" charset="0"/>
              </a:rPr>
              <a:t>½ Glue</a:t>
            </a:r>
          </a:p>
          <a:p>
            <a:pPr lvl="1"/>
            <a:r>
              <a:rPr lang="en-US" dirty="0" smtClean="0">
                <a:latin typeface="Verdana" panose="020B0604030504040204" pitchFamily="34" charset="0"/>
                <a:ea typeface="Verdana" panose="020B0604030504040204" pitchFamily="34" charset="0"/>
                <a:cs typeface="Verdana" panose="020B0604030504040204" pitchFamily="34" charset="0"/>
              </a:rPr>
              <a:t>½ Water</a:t>
            </a:r>
            <a:endParaRPr lang="en-US" dirty="0">
              <a:latin typeface="Verdana" panose="020B0604030504040204" pitchFamily="34" charset="0"/>
              <a:ea typeface="Verdana" panose="020B0604030504040204" pitchFamily="34" charset="0"/>
              <a:cs typeface="Verdana" panose="020B0604030504040204" pitchFamily="34" charset="0"/>
            </a:endParaRPr>
          </a:p>
          <a:p>
            <a:pPr lvl="1"/>
            <a:r>
              <a:rPr lang="en-US" dirty="0" smtClean="0">
                <a:latin typeface="Verdana" panose="020B0604030504040204" pitchFamily="34" charset="0"/>
                <a:ea typeface="Verdana" panose="020B0604030504040204" pitchFamily="34" charset="0"/>
                <a:cs typeface="Verdana" panose="020B0604030504040204" pitchFamily="34" charset="0"/>
              </a:rPr>
              <a:t>Brush on </a:t>
            </a:r>
            <a:r>
              <a:rPr lang="en-US" dirty="0" err="1" smtClean="0">
                <a:latin typeface="Verdana" panose="020B0604030504040204" pitchFamily="34" charset="0"/>
                <a:ea typeface="Verdana" panose="020B0604030504040204" pitchFamily="34" charset="0"/>
                <a:cs typeface="Verdana" panose="020B0604030504040204" pitchFamily="34" charset="0"/>
              </a:rPr>
              <a:t>endgrain</a:t>
            </a:r>
            <a:endParaRPr lang="en-US" dirty="0" smtClean="0">
              <a:latin typeface="Verdana" panose="020B0604030504040204" pitchFamily="34" charset="0"/>
              <a:ea typeface="Verdana" panose="020B0604030504040204" pitchFamily="34" charset="0"/>
              <a:cs typeface="Verdana" panose="020B0604030504040204" pitchFamily="34" charset="0"/>
            </a:endParaRPr>
          </a:p>
          <a:p>
            <a:pPr lvl="1"/>
            <a:endParaRPr lang="en-US" dirty="0">
              <a:latin typeface="Verdana" panose="020B0604030504040204" pitchFamily="34" charset="0"/>
              <a:ea typeface="Verdana" panose="020B0604030504040204" pitchFamily="34" charset="0"/>
              <a:cs typeface="Verdana" panose="020B0604030504040204" pitchFamily="34" charset="0"/>
            </a:endParaRPr>
          </a:p>
          <a:p>
            <a:pPr lvl="1"/>
            <a:r>
              <a:rPr lang="en-US" dirty="0" smtClean="0">
                <a:latin typeface="Verdana" panose="020B0604030504040204" pitchFamily="34" charset="0"/>
                <a:ea typeface="Verdana" panose="020B0604030504040204" pitchFamily="34" charset="0"/>
                <a:cs typeface="Verdana" panose="020B0604030504040204" pitchFamily="34" charset="0"/>
              </a:rPr>
              <a:t>Wait for it to dry, add regular glue and go</a:t>
            </a:r>
          </a:p>
        </p:txBody>
      </p:sp>
      <p:pic>
        <p:nvPicPr>
          <p:cNvPr id="4" name="Picture 3"/>
          <p:cNvPicPr>
            <a:picLocks noChangeAspect="1"/>
          </p:cNvPicPr>
          <p:nvPr/>
        </p:nvPicPr>
        <p:blipFill>
          <a:blip r:embed="rId2"/>
          <a:stretch>
            <a:fillRect/>
          </a:stretch>
        </p:blipFill>
        <p:spPr>
          <a:xfrm>
            <a:off x="530902" y="1798820"/>
            <a:ext cx="4116048" cy="1989095"/>
          </a:xfrm>
          <a:prstGeom prst="rect">
            <a:avLst/>
          </a:prstGeom>
        </p:spPr>
      </p:pic>
      <p:pic>
        <p:nvPicPr>
          <p:cNvPr id="5" name="Picture 4"/>
          <p:cNvPicPr>
            <a:picLocks noChangeAspect="1"/>
          </p:cNvPicPr>
          <p:nvPr/>
        </p:nvPicPr>
        <p:blipFill>
          <a:blip r:embed="rId3"/>
          <a:stretch>
            <a:fillRect/>
          </a:stretch>
        </p:blipFill>
        <p:spPr>
          <a:xfrm>
            <a:off x="2868871" y="3928438"/>
            <a:ext cx="3870845" cy="2248525"/>
          </a:xfrm>
          <a:prstGeom prst="rect">
            <a:avLst/>
          </a:prstGeom>
        </p:spPr>
      </p:pic>
    </p:spTree>
    <p:extLst>
      <p:ext uri="{BB962C8B-B14F-4D97-AF65-F5344CB8AC3E}">
        <p14:creationId xmlns:p14="http://schemas.microsoft.com/office/powerpoint/2010/main" val="16759054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Verdana" panose="020B0604030504040204" pitchFamily="34" charset="0"/>
                <a:ea typeface="Verdana" panose="020B0604030504040204" pitchFamily="34" charset="0"/>
                <a:cs typeface="Verdana" panose="020B0604030504040204" pitchFamily="34" charset="0"/>
              </a:rPr>
              <a:t>How to Deal with End Grain</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7307704" y="1690688"/>
            <a:ext cx="4046095" cy="4486275"/>
          </a:xfrm>
        </p:spPr>
        <p:txBody>
          <a:bodyPr>
            <a:normAutofit fontScale="92500" lnSpcReduction="20000"/>
          </a:bodyPr>
          <a:lstStyle/>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Best Glued on Face and Edge Grain</a:t>
            </a:r>
          </a:p>
          <a:p>
            <a:r>
              <a:rPr lang="en-US" dirty="0">
                <a:latin typeface="Verdana" panose="020B0604030504040204" pitchFamily="34" charset="0"/>
                <a:ea typeface="Verdana" panose="020B0604030504040204" pitchFamily="34" charset="0"/>
                <a:cs typeface="Verdana" panose="020B0604030504040204" pitchFamily="34" charset="0"/>
              </a:rPr>
              <a:t>End Grain, not real great</a:t>
            </a:r>
            <a:r>
              <a:rPr lang="en-US" dirty="0" smtClean="0">
                <a:latin typeface="Verdana" panose="020B0604030504040204" pitchFamily="34" charset="0"/>
                <a:ea typeface="Verdana" panose="020B0604030504040204" pitchFamily="34" charset="0"/>
                <a:cs typeface="Verdana" panose="020B0604030504040204" pitchFamily="34" charset="0"/>
              </a:rPr>
              <a:t>.</a:t>
            </a:r>
          </a:p>
          <a:p>
            <a:r>
              <a:rPr lang="en-US" dirty="0" smtClean="0">
                <a:latin typeface="Verdana" panose="020B0604030504040204" pitchFamily="34" charset="0"/>
                <a:ea typeface="Verdana" panose="020B0604030504040204" pitchFamily="34" charset="0"/>
                <a:cs typeface="Verdana" panose="020B0604030504040204" pitchFamily="34" charset="0"/>
              </a:rPr>
              <a:t>End Grain soaks up glue</a:t>
            </a:r>
          </a:p>
          <a:p>
            <a:r>
              <a:rPr lang="en-US" dirty="0" smtClean="0">
                <a:latin typeface="Verdana" panose="020B0604030504040204" pitchFamily="34" charset="0"/>
                <a:ea typeface="Verdana" panose="020B0604030504040204" pitchFamily="34" charset="0"/>
                <a:cs typeface="Verdana" panose="020B0604030504040204" pitchFamily="34" charset="0"/>
              </a:rPr>
              <a:t>Just use your finger and force the glue into the </a:t>
            </a:r>
            <a:r>
              <a:rPr lang="en-US" dirty="0" err="1" smtClean="0">
                <a:latin typeface="Verdana" panose="020B0604030504040204" pitchFamily="34" charset="0"/>
                <a:ea typeface="Verdana" panose="020B0604030504040204" pitchFamily="34" charset="0"/>
                <a:cs typeface="Verdana" panose="020B0604030504040204" pitchFamily="34" charset="0"/>
              </a:rPr>
              <a:t>endgrain</a:t>
            </a:r>
            <a:r>
              <a:rPr lang="en-US" dirty="0" smtClean="0">
                <a:latin typeface="Verdana" panose="020B0604030504040204" pitchFamily="34" charset="0"/>
                <a:ea typeface="Verdana" panose="020B0604030504040204" pitchFamily="34" charset="0"/>
                <a:cs typeface="Verdana" panose="020B0604030504040204" pitchFamily="34" charset="0"/>
              </a:rPr>
              <a:t>.</a:t>
            </a:r>
          </a:p>
          <a:p>
            <a:r>
              <a:rPr lang="en-US" dirty="0" smtClean="0">
                <a:latin typeface="Verdana" panose="020B0604030504040204" pitchFamily="34" charset="0"/>
                <a:ea typeface="Verdana" panose="020B0604030504040204" pitchFamily="34" charset="0"/>
                <a:cs typeface="Verdana" panose="020B0604030504040204" pitchFamily="34" charset="0"/>
              </a:rPr>
              <a:t>Let dry a few minutes and glue up as usual.</a:t>
            </a:r>
          </a:p>
          <a:p>
            <a:endParaRPr lang="en-US" dirty="0" smtClean="0">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p:cNvPicPr>
            <a:picLocks noChangeAspect="1"/>
          </p:cNvPicPr>
          <p:nvPr/>
        </p:nvPicPr>
        <p:blipFill>
          <a:blip r:embed="rId2"/>
          <a:stretch>
            <a:fillRect/>
          </a:stretch>
        </p:blipFill>
        <p:spPr>
          <a:xfrm>
            <a:off x="322289" y="2049745"/>
            <a:ext cx="6771814" cy="3526596"/>
          </a:xfrm>
          <a:prstGeom prst="rect">
            <a:avLst/>
          </a:prstGeom>
        </p:spPr>
      </p:pic>
    </p:spTree>
    <p:extLst>
      <p:ext uri="{BB962C8B-B14F-4D97-AF65-F5344CB8AC3E}">
        <p14:creationId xmlns:p14="http://schemas.microsoft.com/office/powerpoint/2010/main" val="3761108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Verdana" panose="020B0604030504040204" pitchFamily="34" charset="0"/>
                <a:ea typeface="Verdana" panose="020B0604030504040204" pitchFamily="34" charset="0"/>
                <a:cs typeface="Verdana" panose="020B0604030504040204" pitchFamily="34" charset="0"/>
              </a:rPr>
              <a:t>Rub the </a:t>
            </a:r>
            <a:r>
              <a:rPr lang="en-US" dirty="0" smtClean="0">
                <a:latin typeface="Verdana" panose="020B0604030504040204" pitchFamily="34" charset="0"/>
                <a:ea typeface="Verdana" panose="020B0604030504040204" pitchFamily="34" charset="0"/>
                <a:cs typeface="Verdana" panose="020B0604030504040204" pitchFamily="34" charset="0"/>
              </a:rPr>
              <a:t>Joint</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6415790" y="1783830"/>
            <a:ext cx="4938010" cy="4393133"/>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One good way to ensure a strong glue joint is to use the “rub joint” method. Simply apply glue to the edges of one or both boards and rub them together to help spread the glue evenly before clamping.</a:t>
            </a:r>
          </a:p>
        </p:txBody>
      </p:sp>
      <p:pic>
        <p:nvPicPr>
          <p:cNvPr id="4" name="Picture 3"/>
          <p:cNvPicPr>
            <a:picLocks noChangeAspect="1"/>
          </p:cNvPicPr>
          <p:nvPr/>
        </p:nvPicPr>
        <p:blipFill>
          <a:blip r:embed="rId2"/>
          <a:stretch>
            <a:fillRect/>
          </a:stretch>
        </p:blipFill>
        <p:spPr>
          <a:xfrm>
            <a:off x="643485" y="1783830"/>
            <a:ext cx="5361637" cy="4396542"/>
          </a:xfrm>
          <a:prstGeom prst="rect">
            <a:avLst/>
          </a:prstGeom>
        </p:spPr>
      </p:pic>
    </p:spTree>
    <p:extLst>
      <p:ext uri="{BB962C8B-B14F-4D97-AF65-F5344CB8AC3E}">
        <p14:creationId xmlns:p14="http://schemas.microsoft.com/office/powerpoint/2010/main" val="5328399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0214"/>
            <a:ext cx="10515600" cy="1325563"/>
          </a:xfrm>
        </p:spPr>
        <p:txBody>
          <a:bodyPr/>
          <a:lstStyle/>
          <a:p>
            <a:pPr algn="ctr"/>
            <a:r>
              <a:rPr lang="en-US" b="1" dirty="0"/>
              <a:t>Add One Board at a </a:t>
            </a:r>
            <a:r>
              <a:rPr lang="en-US" b="1" dirty="0" smtClean="0"/>
              <a:t>Time</a:t>
            </a:r>
            <a:endParaRPr lang="en-US" b="1" dirty="0"/>
          </a:p>
        </p:txBody>
      </p:sp>
      <p:sp>
        <p:nvSpPr>
          <p:cNvPr id="3" name="Content Placeholder 2"/>
          <p:cNvSpPr>
            <a:spLocks noGrp="1"/>
          </p:cNvSpPr>
          <p:nvPr>
            <p:ph idx="1"/>
          </p:nvPr>
        </p:nvSpPr>
        <p:spPr>
          <a:xfrm>
            <a:off x="6243402" y="1806315"/>
            <a:ext cx="5110397" cy="4370648"/>
          </a:xfrm>
        </p:spPr>
        <p:txBody>
          <a:bodyPr>
            <a:normAutofit fontScale="85000" lnSpcReduction="20000"/>
          </a:bodyPr>
          <a:lstStyle/>
          <a:p>
            <a:r>
              <a:rPr lang="en-US" dirty="0"/>
              <a:t>When you're gluing several boards together, it can be difficult to get all the top surfaces perfectly aligned. Here's a tip that solves the problem. Rather than glue and clamp all the boards at once, add one board at a time</a:t>
            </a:r>
            <a:r>
              <a:rPr lang="en-US" dirty="0" smtClean="0"/>
              <a:t>.</a:t>
            </a:r>
          </a:p>
          <a:p>
            <a:r>
              <a:rPr lang="en-US" dirty="0" smtClean="0"/>
              <a:t> </a:t>
            </a:r>
            <a:r>
              <a:rPr lang="en-US" dirty="0"/>
              <a:t>Let the glue joint set for about 20 to 30 minutes, then release the clamps and add another board. This method will take a little longer. But it makes it a lot easier to keep all of the boards' top surfaces flush, which makes for much easier flattening and sanding of the surface.</a:t>
            </a:r>
          </a:p>
        </p:txBody>
      </p:sp>
      <p:pic>
        <p:nvPicPr>
          <p:cNvPr id="5" name="Picture 4"/>
          <p:cNvPicPr>
            <a:picLocks noChangeAspect="1"/>
          </p:cNvPicPr>
          <p:nvPr/>
        </p:nvPicPr>
        <p:blipFill>
          <a:blip r:embed="rId2"/>
          <a:stretch>
            <a:fillRect/>
          </a:stretch>
        </p:blipFill>
        <p:spPr>
          <a:xfrm>
            <a:off x="591503" y="2248524"/>
            <a:ext cx="5383170" cy="3092815"/>
          </a:xfrm>
          <a:prstGeom prst="rect">
            <a:avLst/>
          </a:prstGeom>
        </p:spPr>
      </p:pic>
    </p:spTree>
    <p:extLst>
      <p:ext uri="{BB962C8B-B14F-4D97-AF65-F5344CB8AC3E}">
        <p14:creationId xmlns:p14="http://schemas.microsoft.com/office/powerpoint/2010/main" val="26450020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1967</TotalTime>
  <Words>939</Words>
  <Application>Microsoft Office PowerPoint</Application>
  <PresentationFormat>Widescreen</PresentationFormat>
  <Paragraphs>95</Paragraphs>
  <Slides>24</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Verdana</vt:lpstr>
      <vt:lpstr>1_Office Theme</vt:lpstr>
      <vt:lpstr>PowerPoint Presentation</vt:lpstr>
      <vt:lpstr>Glue</vt:lpstr>
      <vt:lpstr>Wood Glue</vt:lpstr>
      <vt:lpstr>Types of Glues</vt:lpstr>
      <vt:lpstr>End Grain is like a bundle of straws</vt:lpstr>
      <vt:lpstr>How to Deal with End Grain</vt:lpstr>
      <vt:lpstr>How to Deal with End Grain</vt:lpstr>
      <vt:lpstr>Rub the Joint</vt:lpstr>
      <vt:lpstr>Add One Board at a Time</vt:lpstr>
      <vt:lpstr>Attach Small Pieces With Superglue</vt:lpstr>
      <vt:lpstr>How to Spread Glue</vt:lpstr>
      <vt:lpstr>PowerPoint Presentation</vt:lpstr>
      <vt:lpstr>The Right Amount of Glue</vt:lpstr>
      <vt:lpstr>Wipe Off Extra Glue</vt:lpstr>
      <vt:lpstr>After 45 minutes to an hour  Sand off extra glue</vt:lpstr>
      <vt:lpstr>Clamps or Nails </vt:lpstr>
      <vt:lpstr>Glue + Sawdust = Wood Filler</vt:lpstr>
      <vt:lpstr>Yellow Wood Glue</vt:lpstr>
      <vt:lpstr> Polyurethane Glue</vt:lpstr>
      <vt:lpstr>Epoxy</vt:lpstr>
      <vt:lpstr>Non Wood Materials</vt:lpstr>
      <vt:lpstr>Weldbond</vt:lpstr>
      <vt:lpstr>Hot Glue</vt:lpstr>
      <vt:lpstr>https://www.youtube.com/watch?v=yCh0yYxaGzg </vt:lpstr>
    </vt:vector>
  </TitlesOfParts>
  <Company>Keller ISD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Ketcham, Brian</dc:creator>
  <cp:lastModifiedBy>Ketcham, Brian</cp:lastModifiedBy>
  <cp:revision>41</cp:revision>
  <dcterms:created xsi:type="dcterms:W3CDTF">2016-08-25T03:07:12Z</dcterms:created>
  <dcterms:modified xsi:type="dcterms:W3CDTF">2016-11-08T04:27:36Z</dcterms:modified>
</cp:coreProperties>
</file>