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359" r:id="rId3"/>
    <p:sldId id="360" r:id="rId4"/>
    <p:sldId id="363" r:id="rId5"/>
    <p:sldId id="364" r:id="rId6"/>
    <p:sldId id="365" r:id="rId7"/>
    <p:sldId id="366" r:id="rId8"/>
    <p:sldId id="367" r:id="rId9"/>
    <p:sldId id="368" r:id="rId10"/>
    <p:sldId id="369" r:id="rId11"/>
    <p:sldId id="371" r:id="rId12"/>
    <p:sldId id="370" r:id="rId13"/>
    <p:sldId id="372" r:id="rId14"/>
    <p:sldId id="35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p:scale>
          <a:sx n="81" d="100"/>
          <a:sy n="81" d="100"/>
        </p:scale>
        <p:origin x="-288" y="21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image" Target="../media/image7.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8.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0B6785-4DE5-443B-B282-A3E0EA154552}" type="datetimeFigureOut">
              <a:rPr lang="en-US" smtClean="0">
                <a:solidFill>
                  <a:prstClr val="black">
                    <a:tint val="75000"/>
                  </a:prstClr>
                </a:solidFill>
              </a:rPr>
              <a:pPr/>
              <a:t>9/6/2016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9EA0A-B065-43F8-A8FC-8BEDE129E99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542181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0B6785-4DE5-443B-B282-A3E0EA154552}" type="datetimeFigureOut">
              <a:rPr lang="en-US" smtClean="0">
                <a:solidFill>
                  <a:prstClr val="black">
                    <a:tint val="75000"/>
                  </a:prstClr>
                </a:solidFill>
              </a:rPr>
              <a:pPr/>
              <a:t>9/6/2016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9EA0A-B065-43F8-A8FC-8BEDE129E99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096259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0B6785-4DE5-443B-B282-A3E0EA154552}" type="datetimeFigureOut">
              <a:rPr lang="en-US" smtClean="0">
                <a:solidFill>
                  <a:prstClr val="black">
                    <a:tint val="75000"/>
                  </a:prstClr>
                </a:solidFill>
              </a:rPr>
              <a:pPr/>
              <a:t>9/6/2016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9EA0A-B065-43F8-A8FC-8BEDE129E99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349753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0B6785-4DE5-443B-B282-A3E0EA154552}" type="datetimeFigureOut">
              <a:rPr lang="en-US" smtClean="0">
                <a:solidFill>
                  <a:prstClr val="black">
                    <a:tint val="75000"/>
                  </a:prstClr>
                </a:solidFill>
              </a:rPr>
              <a:pPr/>
              <a:t>9/6/2016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9EA0A-B065-43F8-A8FC-8BEDE129E99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477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0B6785-4DE5-443B-B282-A3E0EA154552}" type="datetimeFigureOut">
              <a:rPr lang="en-US" smtClean="0">
                <a:solidFill>
                  <a:prstClr val="black">
                    <a:tint val="75000"/>
                  </a:prstClr>
                </a:solidFill>
              </a:rPr>
              <a:pPr/>
              <a:t>9/6/2016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D59EA0A-B065-43F8-A8FC-8BEDE129E99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30078655"/>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0B6785-4DE5-443B-B282-A3E0EA154552}" type="datetimeFigureOut">
              <a:rPr lang="en-US" smtClean="0">
                <a:solidFill>
                  <a:prstClr val="black">
                    <a:tint val="75000"/>
                  </a:prstClr>
                </a:solidFill>
              </a:rPr>
              <a:pPr/>
              <a:t>9/6/2016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D59EA0A-B065-43F8-A8FC-8BEDE129E99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8193430"/>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0B6785-4DE5-443B-B282-A3E0EA154552}" type="datetimeFigureOut">
              <a:rPr lang="en-US" smtClean="0">
                <a:solidFill>
                  <a:prstClr val="black">
                    <a:tint val="75000"/>
                  </a:prstClr>
                </a:solidFill>
              </a:rPr>
              <a:pPr/>
              <a:t>9/6/2016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D59EA0A-B065-43F8-A8FC-8BEDE129E99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0523486"/>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0B6785-4DE5-443B-B282-A3E0EA154552}" type="datetimeFigureOut">
              <a:rPr lang="en-US" smtClean="0">
                <a:solidFill>
                  <a:prstClr val="black">
                    <a:tint val="75000"/>
                  </a:prstClr>
                </a:solidFill>
              </a:rPr>
              <a:pPr/>
              <a:t>9/6/2016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D59EA0A-B065-43F8-A8FC-8BEDE129E99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578423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0B6785-4DE5-443B-B282-A3E0EA154552}" type="datetimeFigureOut">
              <a:rPr lang="en-US" smtClean="0">
                <a:solidFill>
                  <a:prstClr val="black">
                    <a:tint val="75000"/>
                  </a:prstClr>
                </a:solidFill>
              </a:rPr>
              <a:pPr/>
              <a:t>9/6/2016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D59EA0A-B065-43F8-A8FC-8BEDE129E99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8756682"/>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0B6785-4DE5-443B-B282-A3E0EA154552}" type="datetimeFigureOut">
              <a:rPr lang="en-US" smtClean="0">
                <a:solidFill>
                  <a:prstClr val="black">
                    <a:tint val="75000"/>
                  </a:prstClr>
                </a:solidFill>
              </a:rPr>
              <a:pPr/>
              <a:t>9/6/2016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D59EA0A-B065-43F8-A8FC-8BEDE129E99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2178682"/>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0B6785-4DE5-443B-B282-A3E0EA154552}" type="datetimeFigureOut">
              <a:rPr lang="en-US" smtClean="0">
                <a:solidFill>
                  <a:prstClr val="black">
                    <a:tint val="75000"/>
                  </a:prstClr>
                </a:solidFill>
              </a:rPr>
              <a:pPr/>
              <a:t>9/6/2016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D59EA0A-B065-43F8-A8FC-8BEDE129E99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47781"/>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0B6785-4DE5-443B-B282-A3E0EA154552}" type="datetimeFigureOut">
              <a:rPr lang="en-US" smtClean="0">
                <a:solidFill>
                  <a:prstClr val="black">
                    <a:tint val="75000"/>
                  </a:prstClr>
                </a:solidFill>
              </a:rPr>
              <a:pPr/>
              <a:t>9/6/2016</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9EA0A-B065-43F8-A8FC-8BEDE129E99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58301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p14:dur="10"/>
    </mc:Choice>
    <mc:Fallback>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8.png"/><Relationship Id="rId4"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audio" Target="../media/audio3.wav"/><Relationship Id="rId7" Type="http://schemas.openxmlformats.org/officeDocument/2006/relationships/audio" Target="../media/audio1.wav"/><Relationship Id="rId2" Type="http://schemas.openxmlformats.org/officeDocument/2006/relationships/audio" Target="../media/audio2.wav"/><Relationship Id="rId1" Type="http://schemas.openxmlformats.org/officeDocument/2006/relationships/slideLayout" Target="../slideLayouts/slideLayout7.xml"/><Relationship Id="rId6" Type="http://schemas.openxmlformats.org/officeDocument/2006/relationships/audio" Target="../media/audio6.wav"/><Relationship Id="rId5" Type="http://schemas.openxmlformats.org/officeDocument/2006/relationships/audio" Target="../media/audio5.wav"/><Relationship Id="rId4" Type="http://schemas.openxmlformats.org/officeDocument/2006/relationships/audio" Target="../media/audio4.wav"/></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8.png"/><Relationship Id="rId5" Type="http://schemas.openxmlformats.org/officeDocument/2006/relationships/oleObject" Target="../embeddings/oleObject2.bin"/><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585802" y="108179"/>
            <a:ext cx="6848475" cy="1285875"/>
          </a:xfrm>
          <a:prstGeom prst="rect">
            <a:avLst/>
          </a:prstGeom>
        </p:spPr>
      </p:pic>
      <p:sp>
        <p:nvSpPr>
          <p:cNvPr id="3" name="Subtitle 2"/>
          <p:cNvSpPr>
            <a:spLocks noGrp="1"/>
          </p:cNvSpPr>
          <p:nvPr>
            <p:ph type="subTitle" idx="1"/>
          </p:nvPr>
        </p:nvSpPr>
        <p:spPr>
          <a:xfrm>
            <a:off x="1230571" y="2698563"/>
            <a:ext cx="9144000" cy="480828"/>
          </a:xfrm>
        </p:spPr>
        <p:txBody>
          <a:bodyPr>
            <a:normAutofit/>
          </a:bodyPr>
          <a:lstStyle/>
          <a:p>
            <a:r>
              <a:rPr lang="en-US" altLang="en-US" dirty="0" smtClean="0"/>
              <a:t>Drill Press</a:t>
            </a:r>
            <a:endParaRPr lang="en-US" altLang="en-US" dirty="0" smtClean="0"/>
          </a:p>
          <a:p>
            <a:endParaRPr lang="en-US" dirty="0"/>
          </a:p>
        </p:txBody>
      </p:sp>
      <p:pic>
        <p:nvPicPr>
          <p:cNvPr id="5" name="Picture 4"/>
          <p:cNvPicPr>
            <a:picLocks noChangeAspect="1"/>
          </p:cNvPicPr>
          <p:nvPr/>
        </p:nvPicPr>
        <p:blipFill>
          <a:blip r:embed="rId3"/>
          <a:stretch>
            <a:fillRect/>
          </a:stretch>
        </p:blipFill>
        <p:spPr>
          <a:xfrm>
            <a:off x="3266839" y="1394054"/>
            <a:ext cx="5486400" cy="1257300"/>
          </a:xfrm>
          <a:prstGeom prst="rect">
            <a:avLst/>
          </a:prstGeom>
        </p:spPr>
      </p:pic>
      <p:sp>
        <p:nvSpPr>
          <p:cNvPr id="2" name="TextBox 1"/>
          <p:cNvSpPr txBox="1"/>
          <p:nvPr/>
        </p:nvSpPr>
        <p:spPr>
          <a:xfrm>
            <a:off x="9560313" y="5958590"/>
            <a:ext cx="2458387" cy="646331"/>
          </a:xfrm>
          <a:prstGeom prst="rect">
            <a:avLst/>
          </a:prstGeom>
          <a:noFill/>
        </p:spPr>
        <p:txBody>
          <a:bodyPr wrap="square" rtlCol="0">
            <a:spAutoFit/>
          </a:bodyPr>
          <a:lstStyle/>
          <a:p>
            <a:r>
              <a:rPr lang="en-US" dirty="0">
                <a:solidFill>
                  <a:prstClr val="black"/>
                </a:solidFill>
              </a:rPr>
              <a:t>Coach Ketcham Productions</a:t>
            </a:r>
          </a:p>
        </p:txBody>
      </p:sp>
      <p:pic>
        <p:nvPicPr>
          <p:cNvPr id="15362" name="Picture 2" descr="Image result for drill press porter cab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120" y="1735016"/>
            <a:ext cx="2911719" cy="3882292"/>
          </a:xfrm>
          <a:prstGeom prst="rect">
            <a:avLst/>
          </a:prstGeom>
          <a:noFill/>
          <a:extLst>
            <a:ext uri="{909E8E84-426E-40DD-AFC4-6F175D3DCCD1}">
              <a14:hiddenFill xmlns:a14="http://schemas.microsoft.com/office/drawing/2010/main">
                <a:solidFill>
                  <a:srgbClr val="FFFFFF"/>
                </a:solidFill>
              </a14:hiddenFill>
            </a:ext>
          </a:extLst>
        </p:spPr>
      </p:pic>
      <p:pic>
        <p:nvPicPr>
          <p:cNvPr id="15364" name="Picture 4" descr="Image result for drill press porter cabl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63149" y="1667120"/>
            <a:ext cx="2649205" cy="1767742"/>
          </a:xfrm>
          <a:prstGeom prst="rect">
            <a:avLst/>
          </a:prstGeom>
          <a:noFill/>
          <a:extLst>
            <a:ext uri="{909E8E84-426E-40DD-AFC4-6F175D3DCCD1}">
              <a14:hiddenFill xmlns:a14="http://schemas.microsoft.com/office/drawing/2010/main">
                <a:solidFill>
                  <a:srgbClr val="FFFFFF"/>
                </a:solidFill>
              </a14:hiddenFill>
            </a:ext>
          </a:extLst>
        </p:spPr>
      </p:pic>
      <p:pic>
        <p:nvPicPr>
          <p:cNvPr id="15366" name="Picture 6" descr="Image result for drill press porter cabl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31963" y="3676162"/>
            <a:ext cx="2756152" cy="2360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4052726"/>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6" name="Object 2"/>
          <p:cNvGraphicFramePr>
            <a:graphicFrameLocks noChangeAspect="1"/>
          </p:cNvGraphicFramePr>
          <p:nvPr/>
        </p:nvGraphicFramePr>
        <p:xfrm>
          <a:off x="609600" y="457200"/>
          <a:ext cx="4521200" cy="5810250"/>
        </p:xfrm>
        <a:graphic>
          <a:graphicData uri="http://schemas.openxmlformats.org/presentationml/2006/ole">
            <mc:AlternateContent xmlns:mc="http://schemas.openxmlformats.org/markup-compatibility/2006">
              <mc:Choice xmlns:v="urn:schemas-microsoft-com:vml" Requires="v">
                <p:oleObj spid="_x0000_s12294" name="Bitmap Image" r:id="rId4" imgW="2190476" imgH="3753374" progId="Paint.Picture">
                  <p:embed/>
                </p:oleObj>
              </mc:Choice>
              <mc:Fallback>
                <p:oleObj name="Bitmap Image" r:id="rId4" imgW="2190476" imgH="3753374" progId="Paint.Pictur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457200"/>
                        <a:ext cx="4521200" cy="5810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291" name="Text Box 3"/>
          <p:cNvSpPr txBox="1">
            <a:spLocks noChangeArrowheads="1"/>
          </p:cNvSpPr>
          <p:nvPr/>
        </p:nvSpPr>
        <p:spPr bwMode="auto">
          <a:xfrm>
            <a:off x="5384800" y="838200"/>
            <a:ext cx="2235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800" b="1">
                <a:solidFill>
                  <a:srgbClr val="0000FF"/>
                </a:solidFill>
              </a:rPr>
              <a:t>Feed Lever</a:t>
            </a:r>
          </a:p>
        </p:txBody>
      </p:sp>
      <p:sp>
        <p:nvSpPr>
          <p:cNvPr id="12292" name="Line 4"/>
          <p:cNvSpPr>
            <a:spLocks noChangeShapeType="1"/>
          </p:cNvSpPr>
          <p:nvPr/>
        </p:nvSpPr>
        <p:spPr bwMode="auto">
          <a:xfrm flipH="1">
            <a:off x="4470400" y="1219200"/>
            <a:ext cx="1422400" cy="1143000"/>
          </a:xfrm>
          <a:prstGeom prst="line">
            <a:avLst/>
          </a:prstGeom>
          <a:noFill/>
          <a:ln w="9525">
            <a:solidFill>
              <a:srgbClr val="FF00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293" name="Text Box 5"/>
          <p:cNvSpPr txBox="1">
            <a:spLocks noChangeArrowheads="1"/>
          </p:cNvSpPr>
          <p:nvPr/>
        </p:nvSpPr>
        <p:spPr bwMode="auto">
          <a:xfrm>
            <a:off x="5384800" y="1447805"/>
            <a:ext cx="6604000" cy="2400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US" altLang="en-US" sz="2000" dirty="0">
                <a:latin typeface="Arial" charset="0"/>
              </a:rPr>
              <a:t>The “feed lever” of the drill press is used to lower the drill bit into the stock being drilled. </a:t>
            </a:r>
          </a:p>
          <a:p>
            <a:pPr algn="l" eaLnBrk="1" hangingPunct="1">
              <a:spcBef>
                <a:spcPct val="50000"/>
              </a:spcBef>
            </a:pPr>
            <a:r>
              <a:rPr lang="en-US" altLang="en-US" sz="2000" dirty="0">
                <a:latin typeface="Arial" charset="0"/>
              </a:rPr>
              <a:t>When drilling deep holes it is important to partially back the drill bit out of the hole enough to allow the chips to come out of the hole. Doing this prevents the chips from becoming stuck inside the hole. It also prevents the bit from heating up, becoming dull, and burning your project.</a:t>
            </a:r>
            <a:endParaRPr lang="en-US" altLang="en-US" sz="2000" dirty="0"/>
          </a:p>
        </p:txBody>
      </p:sp>
    </p:spTree>
    <p:extLst>
      <p:ext uri="{BB962C8B-B14F-4D97-AF65-F5344CB8AC3E}">
        <p14:creationId xmlns:p14="http://schemas.microsoft.com/office/powerpoint/2010/main" val="249802713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3" fill="hold" grpId="0" nodeType="afterEffect">
                                  <p:stCondLst>
                                    <p:cond delay="0"/>
                                  </p:stCondLst>
                                  <p:childTnLst>
                                    <p:set>
                                      <p:cBhvr>
                                        <p:cTn id="6" dur="1" fill="hold">
                                          <p:stCondLst>
                                            <p:cond delay="0"/>
                                          </p:stCondLst>
                                        </p:cTn>
                                        <p:tgtEl>
                                          <p:spTgt spid="12292"/>
                                        </p:tgtEl>
                                        <p:attrNameLst>
                                          <p:attrName>style.visibility</p:attrName>
                                        </p:attrNameLst>
                                      </p:cBhvr>
                                      <p:to>
                                        <p:strVal val="visible"/>
                                      </p:to>
                                    </p:set>
                                    <p:anim calcmode="lin" valueType="num">
                                      <p:cBhvr additive="base">
                                        <p:cTn id="7" dur="500" fill="hold"/>
                                        <p:tgtEl>
                                          <p:spTgt spid="12292"/>
                                        </p:tgtEl>
                                        <p:attrNameLst>
                                          <p:attrName>ppt_x</p:attrName>
                                        </p:attrNameLst>
                                      </p:cBhvr>
                                      <p:tavLst>
                                        <p:tav tm="0">
                                          <p:val>
                                            <p:strVal val="1+#ppt_w/2"/>
                                          </p:val>
                                        </p:tav>
                                        <p:tav tm="100000">
                                          <p:val>
                                            <p:strVal val="#ppt_x"/>
                                          </p:val>
                                        </p:tav>
                                      </p:tavLst>
                                    </p:anim>
                                    <p:anim calcmode="lin" valueType="num">
                                      <p:cBhvr additive="base">
                                        <p:cTn id="8" dur="500" fill="hold"/>
                                        <p:tgtEl>
                                          <p:spTgt spid="12292"/>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4" name="Object 2"/>
          <p:cNvGraphicFramePr>
            <a:graphicFrameLocks noChangeAspect="1"/>
          </p:cNvGraphicFramePr>
          <p:nvPr/>
        </p:nvGraphicFramePr>
        <p:xfrm>
          <a:off x="609600" y="457200"/>
          <a:ext cx="4521200" cy="5810250"/>
        </p:xfrm>
        <a:graphic>
          <a:graphicData uri="http://schemas.openxmlformats.org/presentationml/2006/ole">
            <mc:AlternateContent xmlns:mc="http://schemas.openxmlformats.org/markup-compatibility/2006">
              <mc:Choice xmlns:v="urn:schemas-microsoft-com:vml" Requires="v">
                <p:oleObj spid="_x0000_s14342" name="Bitmap Image" r:id="rId3" imgW="2190476" imgH="3753374" progId="Paint.Picture">
                  <p:embed/>
                </p:oleObj>
              </mc:Choice>
              <mc:Fallback>
                <p:oleObj name="Bitmap Image" r:id="rId3" imgW="2190476" imgH="3753374"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457200"/>
                        <a:ext cx="4521200" cy="5810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4339" name="Text Box 3"/>
          <p:cNvSpPr txBox="1">
            <a:spLocks noChangeArrowheads="1"/>
          </p:cNvSpPr>
          <p:nvPr/>
        </p:nvSpPr>
        <p:spPr bwMode="auto">
          <a:xfrm>
            <a:off x="3962400" y="4495805"/>
            <a:ext cx="2235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800" b="1">
                <a:solidFill>
                  <a:srgbClr val="0000FF"/>
                </a:solidFill>
              </a:rPr>
              <a:t>Column</a:t>
            </a:r>
          </a:p>
        </p:txBody>
      </p:sp>
      <p:sp>
        <p:nvSpPr>
          <p:cNvPr id="14341" name="Line 5"/>
          <p:cNvSpPr>
            <a:spLocks noChangeShapeType="1"/>
          </p:cNvSpPr>
          <p:nvPr/>
        </p:nvSpPr>
        <p:spPr bwMode="auto">
          <a:xfrm flipH="1">
            <a:off x="3657600" y="4876800"/>
            <a:ext cx="2844800" cy="0"/>
          </a:xfrm>
          <a:prstGeom prst="line">
            <a:avLst/>
          </a:prstGeom>
          <a:noFill/>
          <a:ln w="9525">
            <a:solidFill>
              <a:srgbClr val="FF00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42" name="Text Box 6"/>
          <p:cNvSpPr txBox="1">
            <a:spLocks noChangeArrowheads="1"/>
          </p:cNvSpPr>
          <p:nvPr/>
        </p:nvSpPr>
        <p:spPr bwMode="auto">
          <a:xfrm>
            <a:off x="5994400" y="1143003"/>
            <a:ext cx="508000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US" altLang="en-US" sz="2000">
                <a:latin typeface="Arial" charset="0"/>
              </a:rPr>
              <a:t>The “column” of the drill press supports the table and head of the drill press. Floor standing drill presses have a longer column than bench-top drill presses in order to give the drill press a taller height.</a:t>
            </a:r>
            <a:endParaRPr lang="en-US" altLang="en-US" sz="2000"/>
          </a:p>
        </p:txBody>
      </p:sp>
    </p:spTree>
    <p:extLst>
      <p:ext uri="{BB962C8B-B14F-4D97-AF65-F5344CB8AC3E}">
        <p14:creationId xmlns:p14="http://schemas.microsoft.com/office/powerpoint/2010/main" val="181482270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0" name="Object 2"/>
          <p:cNvGraphicFramePr>
            <a:graphicFrameLocks noChangeAspect="1"/>
          </p:cNvGraphicFramePr>
          <p:nvPr/>
        </p:nvGraphicFramePr>
        <p:xfrm>
          <a:off x="609600" y="457200"/>
          <a:ext cx="4521200" cy="5810250"/>
        </p:xfrm>
        <a:graphic>
          <a:graphicData uri="http://schemas.openxmlformats.org/presentationml/2006/ole">
            <mc:AlternateContent xmlns:mc="http://schemas.openxmlformats.org/markup-compatibility/2006">
              <mc:Choice xmlns:v="urn:schemas-microsoft-com:vml" Requires="v">
                <p:oleObj spid="_x0000_s13318" name="Bitmap Image" r:id="rId3" imgW="2190476" imgH="3753374" progId="Paint.Picture">
                  <p:embed/>
                </p:oleObj>
              </mc:Choice>
              <mc:Fallback>
                <p:oleObj name="Bitmap Image" r:id="rId3" imgW="2190476" imgH="3753374"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457200"/>
                        <a:ext cx="4521200" cy="5810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15" name="Text Box 3"/>
          <p:cNvSpPr txBox="1">
            <a:spLocks noChangeArrowheads="1"/>
          </p:cNvSpPr>
          <p:nvPr/>
        </p:nvSpPr>
        <p:spPr bwMode="auto">
          <a:xfrm>
            <a:off x="5588000" y="457202"/>
            <a:ext cx="355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800" b="1">
                <a:solidFill>
                  <a:srgbClr val="0000FF"/>
                </a:solidFill>
              </a:rPr>
              <a:t>Table-Height Adjustment Lever</a:t>
            </a:r>
          </a:p>
        </p:txBody>
      </p:sp>
      <p:sp>
        <p:nvSpPr>
          <p:cNvPr id="13316" name="Line 4"/>
          <p:cNvSpPr>
            <a:spLocks noChangeShapeType="1"/>
          </p:cNvSpPr>
          <p:nvPr/>
        </p:nvSpPr>
        <p:spPr bwMode="auto">
          <a:xfrm flipH="1">
            <a:off x="4775200" y="1143000"/>
            <a:ext cx="1422400" cy="2209800"/>
          </a:xfrm>
          <a:prstGeom prst="line">
            <a:avLst/>
          </a:prstGeom>
          <a:noFill/>
          <a:ln w="9525">
            <a:solidFill>
              <a:srgbClr val="FF00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17" name="Text Box 5"/>
          <p:cNvSpPr txBox="1">
            <a:spLocks noChangeArrowheads="1"/>
          </p:cNvSpPr>
          <p:nvPr/>
        </p:nvSpPr>
        <p:spPr bwMode="auto">
          <a:xfrm>
            <a:off x="5892800" y="1600203"/>
            <a:ext cx="5892800" cy="292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US" altLang="en-US" sz="1600" b="1">
                <a:latin typeface="Arial" charset="0"/>
              </a:rPr>
              <a:t>The “table-height adjustment lever” allows you to easily raise and lower the table of the drill press.  After adjusting the height of the table, you must be sure to tighten the “table lock nut(s)” which are located next to the height adjustment lever. Doing this will prevent the table from moving during the drilling operation. </a:t>
            </a:r>
          </a:p>
          <a:p>
            <a:pPr algn="l" eaLnBrk="1" hangingPunct="1">
              <a:spcBef>
                <a:spcPct val="50000"/>
              </a:spcBef>
            </a:pPr>
            <a:r>
              <a:rPr lang="en-US" altLang="en-US" sz="1600" b="1">
                <a:latin typeface="Arial" charset="0"/>
              </a:rPr>
              <a:t>Some drill presses do not have a table height adjustment lever. In that case, the table can be adjusted by temporarily loosing a table lock lever and carefully adjusting the table to the desired height by hand, and then locking it into place again.</a:t>
            </a:r>
            <a:endParaRPr lang="en-US" altLang="en-US" sz="1600" b="1"/>
          </a:p>
        </p:txBody>
      </p:sp>
    </p:spTree>
    <p:extLst>
      <p:ext uri="{BB962C8B-B14F-4D97-AF65-F5344CB8AC3E}">
        <p14:creationId xmlns:p14="http://schemas.microsoft.com/office/powerpoint/2010/main" val="1893393466"/>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1016000" y="381005"/>
            <a:ext cx="10160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800" b="1" u="sng">
                <a:solidFill>
                  <a:srgbClr val="660066"/>
                </a:solidFill>
              </a:rPr>
              <a:t>Safe and Proper Practices for the Drill Press</a:t>
            </a:r>
          </a:p>
        </p:txBody>
      </p:sp>
      <p:sp>
        <p:nvSpPr>
          <p:cNvPr id="17411" name="Text Box 3"/>
          <p:cNvSpPr txBox="1">
            <a:spLocks noChangeArrowheads="1"/>
          </p:cNvSpPr>
          <p:nvPr/>
        </p:nvSpPr>
        <p:spPr bwMode="auto">
          <a:xfrm>
            <a:off x="304800" y="914405"/>
            <a:ext cx="904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US" altLang="en-US" sz="1800">
                <a:solidFill>
                  <a:srgbClr val="0000FF"/>
                </a:solidFill>
              </a:rPr>
              <a:t>1. Use sharp drill bits only. Do not use dull drill bits.</a:t>
            </a:r>
          </a:p>
        </p:txBody>
      </p:sp>
      <p:sp>
        <p:nvSpPr>
          <p:cNvPr id="17412" name="Text Box 4"/>
          <p:cNvSpPr txBox="1">
            <a:spLocks noChangeArrowheads="1"/>
          </p:cNvSpPr>
          <p:nvPr/>
        </p:nvSpPr>
        <p:spPr bwMode="auto">
          <a:xfrm>
            <a:off x="304800" y="1295405"/>
            <a:ext cx="10363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US" altLang="en-US" sz="1800" dirty="0">
                <a:solidFill>
                  <a:srgbClr val="008000"/>
                </a:solidFill>
              </a:rPr>
              <a:t>2. Fasten the drill bit securely in the chuck with a chuck key. </a:t>
            </a:r>
          </a:p>
        </p:txBody>
      </p:sp>
      <p:sp>
        <p:nvSpPr>
          <p:cNvPr id="17413" name="Text Box 5"/>
          <p:cNvSpPr txBox="1">
            <a:spLocks noChangeArrowheads="1"/>
          </p:cNvSpPr>
          <p:nvPr/>
        </p:nvSpPr>
        <p:spPr bwMode="auto">
          <a:xfrm>
            <a:off x="304800" y="1676404"/>
            <a:ext cx="10769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800" dirty="0">
                <a:solidFill>
                  <a:srgbClr val="800080"/>
                </a:solidFill>
              </a:rPr>
              <a:t>3. Do not excessively force the drill bit into your work while drilling.</a:t>
            </a:r>
          </a:p>
        </p:txBody>
      </p:sp>
      <p:sp>
        <p:nvSpPr>
          <p:cNvPr id="17414" name="Text Box 6"/>
          <p:cNvSpPr txBox="1">
            <a:spLocks noChangeArrowheads="1"/>
          </p:cNvSpPr>
          <p:nvPr/>
        </p:nvSpPr>
        <p:spPr bwMode="auto">
          <a:xfrm>
            <a:off x="304800" y="2057405"/>
            <a:ext cx="10363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US" altLang="en-US" sz="1800" dirty="0">
                <a:solidFill>
                  <a:srgbClr val="E7173A"/>
                </a:solidFill>
              </a:rPr>
              <a:t>4. Always clamp or hold your stock securely when drilling.</a:t>
            </a:r>
          </a:p>
        </p:txBody>
      </p:sp>
      <p:sp>
        <p:nvSpPr>
          <p:cNvPr id="17415" name="Text Box 7"/>
          <p:cNvSpPr txBox="1">
            <a:spLocks noChangeArrowheads="1"/>
          </p:cNvSpPr>
          <p:nvPr/>
        </p:nvSpPr>
        <p:spPr bwMode="auto">
          <a:xfrm>
            <a:off x="304800" y="2438405"/>
            <a:ext cx="10363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US" altLang="en-US" sz="1800">
                <a:solidFill>
                  <a:srgbClr val="000099"/>
                </a:solidFill>
              </a:rPr>
              <a:t>5. Clamp small pieces with a vice clamp.</a:t>
            </a:r>
          </a:p>
        </p:txBody>
      </p:sp>
      <p:sp>
        <p:nvSpPr>
          <p:cNvPr id="17416" name="Text Box 8"/>
          <p:cNvSpPr txBox="1">
            <a:spLocks noChangeArrowheads="1"/>
          </p:cNvSpPr>
          <p:nvPr/>
        </p:nvSpPr>
        <p:spPr bwMode="auto">
          <a:xfrm>
            <a:off x="304800" y="2819405"/>
            <a:ext cx="11582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US" altLang="en-US" sz="1800">
                <a:solidFill>
                  <a:srgbClr val="0000FF"/>
                </a:solidFill>
              </a:rPr>
              <a:t>6. Turn the power off immediately if your stock begins to spin around with the bit.</a:t>
            </a:r>
          </a:p>
        </p:txBody>
      </p:sp>
      <p:sp>
        <p:nvSpPr>
          <p:cNvPr id="17417" name="Text Box 9"/>
          <p:cNvSpPr txBox="1">
            <a:spLocks noChangeArrowheads="1"/>
          </p:cNvSpPr>
          <p:nvPr/>
        </p:nvSpPr>
        <p:spPr bwMode="auto">
          <a:xfrm>
            <a:off x="304800" y="3200405"/>
            <a:ext cx="1168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US" altLang="en-US" sz="1800" dirty="0">
                <a:solidFill>
                  <a:srgbClr val="008000"/>
                </a:solidFill>
              </a:rPr>
              <a:t>7. Set up and operate so as not to damage the table of the drill press or any clamping devices.</a:t>
            </a:r>
          </a:p>
        </p:txBody>
      </p:sp>
      <p:sp>
        <p:nvSpPr>
          <p:cNvPr id="17418" name="Text Box 10"/>
          <p:cNvSpPr txBox="1">
            <a:spLocks noChangeArrowheads="1"/>
          </p:cNvSpPr>
          <p:nvPr/>
        </p:nvSpPr>
        <p:spPr bwMode="auto">
          <a:xfrm>
            <a:off x="304800" y="3581405"/>
            <a:ext cx="11277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US" altLang="en-US" sz="1800" dirty="0">
                <a:solidFill>
                  <a:srgbClr val="660066"/>
                </a:solidFill>
              </a:rPr>
              <a:t>8. Keep your stock (or clamping device) flat on the table of the drill press while drilling.</a:t>
            </a:r>
          </a:p>
        </p:txBody>
      </p:sp>
      <p:sp>
        <p:nvSpPr>
          <p:cNvPr id="17419" name="Text Box 11"/>
          <p:cNvSpPr txBox="1">
            <a:spLocks noChangeArrowheads="1"/>
          </p:cNvSpPr>
          <p:nvPr/>
        </p:nvSpPr>
        <p:spPr bwMode="auto">
          <a:xfrm>
            <a:off x="304800" y="3962400"/>
            <a:ext cx="10058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US" altLang="en-US" sz="1800">
                <a:solidFill>
                  <a:srgbClr val="E7173A"/>
                </a:solidFill>
              </a:rPr>
              <a:t>9. Remove unneeded tools and materials from the table before drilling.</a:t>
            </a:r>
          </a:p>
        </p:txBody>
      </p:sp>
      <p:sp>
        <p:nvSpPr>
          <p:cNvPr id="17420" name="Text Box 12"/>
          <p:cNvSpPr txBox="1">
            <a:spLocks noChangeArrowheads="1"/>
          </p:cNvSpPr>
          <p:nvPr/>
        </p:nvSpPr>
        <p:spPr bwMode="auto">
          <a:xfrm>
            <a:off x="304800" y="4343405"/>
            <a:ext cx="10160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US" altLang="en-US" sz="1800">
                <a:solidFill>
                  <a:srgbClr val="000099"/>
                </a:solidFill>
              </a:rPr>
              <a:t>10. Always remove the chuck key from the chuck before drilling.</a:t>
            </a:r>
          </a:p>
        </p:txBody>
      </p:sp>
      <p:sp>
        <p:nvSpPr>
          <p:cNvPr id="17421" name="Text Box 13"/>
          <p:cNvSpPr txBox="1">
            <a:spLocks noChangeArrowheads="1"/>
          </p:cNvSpPr>
          <p:nvPr/>
        </p:nvSpPr>
        <p:spPr bwMode="auto">
          <a:xfrm>
            <a:off x="304800" y="4724405"/>
            <a:ext cx="1117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US" altLang="en-US" sz="1800">
                <a:solidFill>
                  <a:srgbClr val="0000FF"/>
                </a:solidFill>
              </a:rPr>
              <a:t>11. Use your left hand to hold your stock while drilling.</a:t>
            </a:r>
          </a:p>
        </p:txBody>
      </p:sp>
      <p:sp>
        <p:nvSpPr>
          <p:cNvPr id="17422" name="Text Box 14"/>
          <p:cNvSpPr txBox="1">
            <a:spLocks noChangeArrowheads="1"/>
          </p:cNvSpPr>
          <p:nvPr/>
        </p:nvSpPr>
        <p:spPr bwMode="auto">
          <a:xfrm>
            <a:off x="304800" y="5105405"/>
            <a:ext cx="10160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US" altLang="en-US" sz="1800">
                <a:solidFill>
                  <a:srgbClr val="006600"/>
                </a:solidFill>
              </a:rPr>
              <a:t>12. Use your right hand to control the feed lever.</a:t>
            </a:r>
          </a:p>
        </p:txBody>
      </p:sp>
      <p:sp>
        <p:nvSpPr>
          <p:cNvPr id="17423" name="Text Box 15"/>
          <p:cNvSpPr txBox="1">
            <a:spLocks noChangeArrowheads="1"/>
          </p:cNvSpPr>
          <p:nvPr/>
        </p:nvSpPr>
        <p:spPr bwMode="auto">
          <a:xfrm>
            <a:off x="304800" y="5486405"/>
            <a:ext cx="10160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US" altLang="en-US" sz="1800" dirty="0">
                <a:solidFill>
                  <a:srgbClr val="660066"/>
                </a:solidFill>
              </a:rPr>
              <a:t>13. Keep hair and other dangling items away from the moving drill </a:t>
            </a:r>
            <a:r>
              <a:rPr lang="en-US" altLang="en-US" sz="1800" dirty="0" smtClean="0">
                <a:solidFill>
                  <a:srgbClr val="660066"/>
                </a:solidFill>
              </a:rPr>
              <a:t>bit, wear safety glasses.</a:t>
            </a:r>
            <a:endParaRPr lang="en-US" altLang="en-US" sz="1800" dirty="0">
              <a:solidFill>
                <a:srgbClr val="660066"/>
              </a:solidFill>
            </a:endParaRPr>
          </a:p>
        </p:txBody>
      </p:sp>
      <p:sp>
        <p:nvSpPr>
          <p:cNvPr id="17424" name="Text Box 16"/>
          <p:cNvSpPr txBox="1">
            <a:spLocks noChangeArrowheads="1"/>
          </p:cNvSpPr>
          <p:nvPr/>
        </p:nvSpPr>
        <p:spPr bwMode="auto">
          <a:xfrm>
            <a:off x="304800" y="5867405"/>
            <a:ext cx="10160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US" altLang="en-US" sz="1800">
                <a:solidFill>
                  <a:srgbClr val="E7173A"/>
                </a:solidFill>
              </a:rPr>
              <a:t>14. Never reach around the drill bit while it is moving.</a:t>
            </a:r>
          </a:p>
        </p:txBody>
      </p:sp>
    </p:spTree>
    <p:extLst>
      <p:ext uri="{BB962C8B-B14F-4D97-AF65-F5344CB8AC3E}">
        <p14:creationId xmlns:p14="http://schemas.microsoft.com/office/powerpoint/2010/main" val="280520038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afterEffect">
                                  <p:stCondLst>
                                    <p:cond delay="0"/>
                                  </p:stCondLst>
                                  <p:iterate type="wd">
                                    <p:tmPct val="100000"/>
                                  </p:iterate>
                                  <p:childTnLst>
                                    <p:set>
                                      <p:cBhvr>
                                        <p:cTn id="6" dur="1" fill="hold">
                                          <p:stCondLst>
                                            <p:cond delay="0"/>
                                          </p:stCondLst>
                                        </p:cTn>
                                        <p:tgtEl>
                                          <p:spTgt spid="17410"/>
                                        </p:tgtEl>
                                        <p:attrNameLst>
                                          <p:attrName>style.visibility</p:attrName>
                                        </p:attrNameLst>
                                      </p:cBhvr>
                                      <p:to>
                                        <p:strVal val="visible"/>
                                      </p:to>
                                    </p:set>
                                    <p:anim calcmode="lin" valueType="num">
                                      <p:cBhvr>
                                        <p:cTn id="7" dur="300" fill="hold"/>
                                        <p:tgtEl>
                                          <p:spTgt spid="17410"/>
                                        </p:tgtEl>
                                        <p:attrNameLst>
                                          <p:attrName>ppt_w</p:attrName>
                                        </p:attrNameLst>
                                      </p:cBhvr>
                                      <p:tavLst>
                                        <p:tav tm="0">
                                          <p:val>
                                            <p:fltVal val="0"/>
                                          </p:val>
                                        </p:tav>
                                        <p:tav tm="100000">
                                          <p:val>
                                            <p:strVal val="#ppt_w"/>
                                          </p:val>
                                        </p:tav>
                                      </p:tavLst>
                                    </p:anim>
                                    <p:anim calcmode="lin" valueType="num">
                                      <p:cBhvr>
                                        <p:cTn id="8" dur="300" fill="hold"/>
                                        <p:tgtEl>
                                          <p:spTgt spid="17410"/>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explode.wav"/>
                                        </p:tgtEl>
                                      </p:cMediaNode>
                                    </p:audio>
                                  </p:subTnLst>
                                </p:cTn>
                              </p:par>
                            </p:childTnLst>
                          </p:cTn>
                        </p:par>
                        <p:par>
                          <p:cTn id="9" fill="hold" nodeType="afterGroup">
                            <p:stCondLst>
                              <p:cond delay="2400"/>
                            </p:stCondLst>
                            <p:childTnLst>
                              <p:par>
                                <p:cTn id="10" presetID="9" presetClass="entr" presetSubtype="0" fill="hold" grpId="0" nodeType="afterEffect">
                                  <p:stCondLst>
                                    <p:cond delay="3000"/>
                                  </p:stCondLst>
                                  <p:iterate type="lt">
                                    <p:tmPct val="100000"/>
                                  </p:iterate>
                                  <p:childTnLst>
                                    <p:set>
                                      <p:cBhvr>
                                        <p:cTn id="11" dur="1" fill="hold">
                                          <p:stCondLst>
                                            <p:cond delay="0"/>
                                          </p:stCondLst>
                                        </p:cTn>
                                        <p:tgtEl>
                                          <p:spTgt spid="17411"/>
                                        </p:tgtEl>
                                        <p:attrNameLst>
                                          <p:attrName>style.visibility</p:attrName>
                                        </p:attrNameLst>
                                      </p:cBhvr>
                                      <p:to>
                                        <p:strVal val="visible"/>
                                      </p:to>
                                    </p:set>
                                    <p:animEffect transition="in" filter="dissolve">
                                      <p:cBhvr>
                                        <p:cTn id="12" dur="75"/>
                                        <p:tgtEl>
                                          <p:spTgt spid="17411"/>
                                        </p:tgtEl>
                                      </p:cBhvr>
                                    </p:animEffect>
                                  </p:childTnLst>
                                  <p:subTnLst>
                                    <p:audio>
                                      <p:cMediaNode>
                                        <p:cTn display="0" masterRel="sameClick">
                                          <p:stCondLst>
                                            <p:cond evt="begin" delay="0">
                                              <p:tn val="10"/>
                                            </p:cond>
                                          </p:stCondLst>
                                          <p:endCondLst>
                                            <p:cond evt="onStopAudio" delay="0">
                                              <p:tgtEl>
                                                <p:sldTgt/>
                                              </p:tgtEl>
                                            </p:cond>
                                          </p:endCondLst>
                                        </p:cTn>
                                        <p:tgtEl>
                                          <p:sndTgt r:embed="rId3" name="glass.wav"/>
                                        </p:tgtEl>
                                      </p:cMediaNode>
                                    </p:audio>
                                  </p:subTnLst>
                                </p:cTn>
                              </p:par>
                            </p:childTnLst>
                          </p:cTn>
                        </p:par>
                        <p:par>
                          <p:cTn id="13" fill="hold" nodeType="afterGroup">
                            <p:stCondLst>
                              <p:cond delay="8850"/>
                            </p:stCondLst>
                            <p:childTnLst>
                              <p:par>
                                <p:cTn id="14" presetID="9" presetClass="entr" presetSubtype="0" fill="hold" grpId="0" nodeType="afterEffect">
                                  <p:stCondLst>
                                    <p:cond delay="3000"/>
                                  </p:stCondLst>
                                  <p:iterate type="lt">
                                    <p:tmPct val="100000"/>
                                  </p:iterate>
                                  <p:childTnLst>
                                    <p:set>
                                      <p:cBhvr>
                                        <p:cTn id="15" dur="1" fill="hold">
                                          <p:stCondLst>
                                            <p:cond delay="0"/>
                                          </p:stCondLst>
                                        </p:cTn>
                                        <p:tgtEl>
                                          <p:spTgt spid="17412"/>
                                        </p:tgtEl>
                                        <p:attrNameLst>
                                          <p:attrName>style.visibility</p:attrName>
                                        </p:attrNameLst>
                                      </p:cBhvr>
                                      <p:to>
                                        <p:strVal val="visible"/>
                                      </p:to>
                                    </p:set>
                                    <p:animEffect transition="in" filter="dissolve">
                                      <p:cBhvr>
                                        <p:cTn id="16" dur="75"/>
                                        <p:tgtEl>
                                          <p:spTgt spid="17412"/>
                                        </p:tgtEl>
                                      </p:cBhvr>
                                    </p:animEffect>
                                  </p:childTnLst>
                                  <p:subTnLst>
                                    <p:audio>
                                      <p:cMediaNode>
                                        <p:cTn display="0" masterRel="sameClick">
                                          <p:stCondLst>
                                            <p:cond evt="begin" delay="0">
                                              <p:tn val="14"/>
                                            </p:cond>
                                          </p:stCondLst>
                                          <p:endCondLst>
                                            <p:cond evt="onStopAudio" delay="0">
                                              <p:tgtEl>
                                                <p:sldTgt/>
                                              </p:tgtEl>
                                            </p:cond>
                                          </p:endCondLst>
                                        </p:cTn>
                                        <p:tgtEl>
                                          <p:sndTgt r:embed="rId4" name="chimes.wav"/>
                                        </p:tgtEl>
                                      </p:cMediaNode>
                                    </p:audio>
                                  </p:subTnLst>
                                </p:cTn>
                              </p:par>
                            </p:childTnLst>
                          </p:cTn>
                        </p:par>
                        <p:par>
                          <p:cTn id="17" fill="hold" nodeType="afterGroup">
                            <p:stCondLst>
                              <p:cond delay="15675"/>
                            </p:stCondLst>
                            <p:childTnLst>
                              <p:par>
                                <p:cTn id="18" presetID="9" presetClass="entr" presetSubtype="0" fill="hold" grpId="0" nodeType="afterEffect">
                                  <p:stCondLst>
                                    <p:cond delay="3000"/>
                                  </p:stCondLst>
                                  <p:iterate type="lt">
                                    <p:tmPct val="100000"/>
                                  </p:iterate>
                                  <p:childTnLst>
                                    <p:set>
                                      <p:cBhvr>
                                        <p:cTn id="19" dur="1" fill="hold">
                                          <p:stCondLst>
                                            <p:cond delay="0"/>
                                          </p:stCondLst>
                                        </p:cTn>
                                        <p:tgtEl>
                                          <p:spTgt spid="17413"/>
                                        </p:tgtEl>
                                        <p:attrNameLst>
                                          <p:attrName>style.visibility</p:attrName>
                                        </p:attrNameLst>
                                      </p:cBhvr>
                                      <p:to>
                                        <p:strVal val="visible"/>
                                      </p:to>
                                    </p:set>
                                    <p:animEffect transition="in" filter="dissolve">
                                      <p:cBhvr>
                                        <p:cTn id="20" dur="75"/>
                                        <p:tgtEl>
                                          <p:spTgt spid="17413"/>
                                        </p:tgtEl>
                                      </p:cBhvr>
                                    </p:animEffect>
                                  </p:childTnLst>
                                  <p:subTnLst>
                                    <p:audio>
                                      <p:cMediaNode>
                                        <p:cTn display="0" masterRel="sameClick">
                                          <p:stCondLst>
                                            <p:cond evt="begin" delay="0">
                                              <p:tn val="18"/>
                                            </p:cond>
                                          </p:stCondLst>
                                          <p:endCondLst>
                                            <p:cond evt="onStopAudio" delay="0">
                                              <p:tgtEl>
                                                <p:sldTgt/>
                                              </p:tgtEl>
                                            </p:cond>
                                          </p:endCondLst>
                                        </p:cTn>
                                        <p:tgtEl>
                                          <p:sndTgt r:embed="rId5" name="driveby.wav"/>
                                        </p:tgtEl>
                                      </p:cMediaNode>
                                    </p:audio>
                                  </p:subTnLst>
                                </p:cTn>
                              </p:par>
                            </p:childTnLst>
                          </p:cTn>
                        </p:par>
                        <p:par>
                          <p:cTn id="21" fill="hold" nodeType="afterGroup">
                            <p:stCondLst>
                              <p:cond delay="23175"/>
                            </p:stCondLst>
                            <p:childTnLst>
                              <p:par>
                                <p:cTn id="22" presetID="9" presetClass="entr" presetSubtype="0" fill="hold" grpId="0" nodeType="afterEffect">
                                  <p:stCondLst>
                                    <p:cond delay="3000"/>
                                  </p:stCondLst>
                                  <p:iterate type="lt">
                                    <p:tmPct val="100000"/>
                                  </p:iterate>
                                  <p:childTnLst>
                                    <p:set>
                                      <p:cBhvr>
                                        <p:cTn id="23" dur="1" fill="hold">
                                          <p:stCondLst>
                                            <p:cond delay="0"/>
                                          </p:stCondLst>
                                        </p:cTn>
                                        <p:tgtEl>
                                          <p:spTgt spid="17414"/>
                                        </p:tgtEl>
                                        <p:attrNameLst>
                                          <p:attrName>style.visibility</p:attrName>
                                        </p:attrNameLst>
                                      </p:cBhvr>
                                      <p:to>
                                        <p:strVal val="visible"/>
                                      </p:to>
                                    </p:set>
                                    <p:animEffect transition="in" filter="dissolve">
                                      <p:cBhvr>
                                        <p:cTn id="24" dur="75"/>
                                        <p:tgtEl>
                                          <p:spTgt spid="17414"/>
                                        </p:tgtEl>
                                      </p:cBhvr>
                                    </p:animEffect>
                                  </p:childTnLst>
                                  <p:subTnLst>
                                    <p:audio>
                                      <p:cMediaNode>
                                        <p:cTn display="0" masterRel="sameClick">
                                          <p:stCondLst>
                                            <p:cond evt="begin" delay="0">
                                              <p:tn val="22"/>
                                            </p:cond>
                                          </p:stCondLst>
                                          <p:endCondLst>
                                            <p:cond evt="onStopAudio" delay="0">
                                              <p:tgtEl>
                                                <p:sldTgt/>
                                              </p:tgtEl>
                                            </p:cond>
                                          </p:endCondLst>
                                        </p:cTn>
                                        <p:tgtEl>
                                          <p:sndTgt r:embed="rId6" name="ricochet.wav"/>
                                        </p:tgtEl>
                                      </p:cMediaNode>
                                    </p:audio>
                                  </p:subTnLst>
                                </p:cTn>
                              </p:par>
                            </p:childTnLst>
                          </p:cTn>
                        </p:par>
                        <p:par>
                          <p:cTn id="25" fill="hold" nodeType="afterGroup">
                            <p:stCondLst>
                              <p:cond delay="29850"/>
                            </p:stCondLst>
                            <p:childTnLst>
                              <p:par>
                                <p:cTn id="26" presetID="9" presetClass="entr" presetSubtype="0" fill="hold" grpId="0" nodeType="afterEffect">
                                  <p:stCondLst>
                                    <p:cond delay="3000"/>
                                  </p:stCondLst>
                                  <p:iterate type="lt">
                                    <p:tmPct val="100000"/>
                                  </p:iterate>
                                  <p:childTnLst>
                                    <p:set>
                                      <p:cBhvr>
                                        <p:cTn id="27" dur="1" fill="hold">
                                          <p:stCondLst>
                                            <p:cond delay="0"/>
                                          </p:stCondLst>
                                        </p:cTn>
                                        <p:tgtEl>
                                          <p:spTgt spid="17415"/>
                                        </p:tgtEl>
                                        <p:attrNameLst>
                                          <p:attrName>style.visibility</p:attrName>
                                        </p:attrNameLst>
                                      </p:cBhvr>
                                      <p:to>
                                        <p:strVal val="visible"/>
                                      </p:to>
                                    </p:set>
                                    <p:animEffect transition="in" filter="dissolve">
                                      <p:cBhvr>
                                        <p:cTn id="28" dur="75"/>
                                        <p:tgtEl>
                                          <p:spTgt spid="17415"/>
                                        </p:tgtEl>
                                      </p:cBhvr>
                                    </p:animEffect>
                                  </p:childTnLst>
                                  <p:subTnLst>
                                    <p:audio>
                                      <p:cMediaNode>
                                        <p:cTn display="0" masterRel="sameClick">
                                          <p:stCondLst>
                                            <p:cond evt="begin" delay="0">
                                              <p:tn val="26"/>
                                            </p:cond>
                                          </p:stCondLst>
                                          <p:endCondLst>
                                            <p:cond evt="onStopAudio" delay="0">
                                              <p:tgtEl>
                                                <p:sldTgt/>
                                              </p:tgtEl>
                                            </p:cond>
                                          </p:endCondLst>
                                        </p:cTn>
                                        <p:tgtEl>
                                          <p:sndTgt r:embed="rId7" name="whoosh.wav"/>
                                        </p:tgtEl>
                                      </p:cMediaNode>
                                    </p:audio>
                                  </p:subTnLst>
                                </p:cTn>
                              </p:par>
                            </p:childTnLst>
                          </p:cTn>
                        </p:par>
                        <p:par>
                          <p:cTn id="29" fill="hold" nodeType="afterGroup">
                            <p:stCondLst>
                              <p:cond delay="35325"/>
                            </p:stCondLst>
                            <p:childTnLst>
                              <p:par>
                                <p:cTn id="30" presetID="9" presetClass="entr" presetSubtype="0" fill="hold" grpId="0" nodeType="afterEffect">
                                  <p:stCondLst>
                                    <p:cond delay="3000"/>
                                  </p:stCondLst>
                                  <p:iterate type="lt">
                                    <p:tmPct val="100000"/>
                                  </p:iterate>
                                  <p:childTnLst>
                                    <p:set>
                                      <p:cBhvr>
                                        <p:cTn id="31" dur="1" fill="hold">
                                          <p:stCondLst>
                                            <p:cond delay="0"/>
                                          </p:stCondLst>
                                        </p:cTn>
                                        <p:tgtEl>
                                          <p:spTgt spid="17416"/>
                                        </p:tgtEl>
                                        <p:attrNameLst>
                                          <p:attrName>style.visibility</p:attrName>
                                        </p:attrNameLst>
                                      </p:cBhvr>
                                      <p:to>
                                        <p:strVal val="visible"/>
                                      </p:to>
                                    </p:set>
                                    <p:animEffect transition="in" filter="dissolve">
                                      <p:cBhvr>
                                        <p:cTn id="32" dur="75"/>
                                        <p:tgtEl>
                                          <p:spTgt spid="17416"/>
                                        </p:tgtEl>
                                      </p:cBhvr>
                                    </p:animEffect>
                                  </p:childTnLst>
                                  <p:subTnLst>
                                    <p:audio>
                                      <p:cMediaNode>
                                        <p:cTn display="0" masterRel="sameClick">
                                          <p:stCondLst>
                                            <p:cond evt="begin" delay="0">
                                              <p:tn val="30"/>
                                            </p:cond>
                                          </p:stCondLst>
                                          <p:endCondLst>
                                            <p:cond evt="onStopAudio" delay="0">
                                              <p:tgtEl>
                                                <p:sldTgt/>
                                              </p:tgtEl>
                                            </p:cond>
                                          </p:endCondLst>
                                        </p:cTn>
                                        <p:tgtEl>
                                          <p:sndTgt r:embed="rId2" name="explode.wav"/>
                                        </p:tgtEl>
                                      </p:cMediaNode>
                                    </p:audio>
                                  </p:subTnLst>
                                </p:cTn>
                              </p:par>
                            </p:childTnLst>
                          </p:cTn>
                        </p:par>
                        <p:par>
                          <p:cTn id="33" fill="hold" nodeType="afterGroup">
                            <p:stCondLst>
                              <p:cond delay="43425"/>
                            </p:stCondLst>
                            <p:childTnLst>
                              <p:par>
                                <p:cTn id="34" presetID="9" presetClass="entr" presetSubtype="0" fill="hold" grpId="0" nodeType="afterEffect">
                                  <p:stCondLst>
                                    <p:cond delay="3000"/>
                                  </p:stCondLst>
                                  <p:iterate type="lt">
                                    <p:tmPct val="100000"/>
                                  </p:iterate>
                                  <p:childTnLst>
                                    <p:set>
                                      <p:cBhvr>
                                        <p:cTn id="35" dur="1" fill="hold">
                                          <p:stCondLst>
                                            <p:cond delay="0"/>
                                          </p:stCondLst>
                                        </p:cTn>
                                        <p:tgtEl>
                                          <p:spTgt spid="17417"/>
                                        </p:tgtEl>
                                        <p:attrNameLst>
                                          <p:attrName>style.visibility</p:attrName>
                                        </p:attrNameLst>
                                      </p:cBhvr>
                                      <p:to>
                                        <p:strVal val="visible"/>
                                      </p:to>
                                    </p:set>
                                    <p:animEffect transition="in" filter="dissolve">
                                      <p:cBhvr>
                                        <p:cTn id="36" dur="75"/>
                                        <p:tgtEl>
                                          <p:spTgt spid="17417"/>
                                        </p:tgtEl>
                                      </p:cBhvr>
                                    </p:animEffect>
                                  </p:childTnLst>
                                  <p:subTnLst>
                                    <p:audio>
                                      <p:cMediaNode>
                                        <p:cTn display="0" masterRel="sameClick">
                                          <p:stCondLst>
                                            <p:cond evt="begin" delay="0">
                                              <p:tn val="34"/>
                                            </p:cond>
                                          </p:stCondLst>
                                          <p:endCondLst>
                                            <p:cond evt="onStopAudio" delay="0">
                                              <p:tgtEl>
                                                <p:sldTgt/>
                                              </p:tgtEl>
                                            </p:cond>
                                          </p:endCondLst>
                                        </p:cTn>
                                        <p:tgtEl>
                                          <p:sndTgt r:embed="rId3" name="glass.wav"/>
                                        </p:tgtEl>
                                      </p:cMediaNode>
                                    </p:audio>
                                  </p:subTnLst>
                                </p:cTn>
                              </p:par>
                            </p:childTnLst>
                          </p:cTn>
                        </p:par>
                        <p:par>
                          <p:cTn id="37" fill="hold" nodeType="afterGroup">
                            <p:stCondLst>
                              <p:cond delay="52125"/>
                            </p:stCondLst>
                            <p:childTnLst>
                              <p:par>
                                <p:cTn id="38" presetID="9" presetClass="entr" presetSubtype="0" fill="hold" grpId="0" nodeType="afterEffect">
                                  <p:stCondLst>
                                    <p:cond delay="3000"/>
                                  </p:stCondLst>
                                  <p:iterate type="lt">
                                    <p:tmPct val="100000"/>
                                  </p:iterate>
                                  <p:childTnLst>
                                    <p:set>
                                      <p:cBhvr>
                                        <p:cTn id="39" dur="1" fill="hold">
                                          <p:stCondLst>
                                            <p:cond delay="0"/>
                                          </p:stCondLst>
                                        </p:cTn>
                                        <p:tgtEl>
                                          <p:spTgt spid="17418"/>
                                        </p:tgtEl>
                                        <p:attrNameLst>
                                          <p:attrName>style.visibility</p:attrName>
                                        </p:attrNameLst>
                                      </p:cBhvr>
                                      <p:to>
                                        <p:strVal val="visible"/>
                                      </p:to>
                                    </p:set>
                                    <p:animEffect transition="in" filter="dissolve">
                                      <p:cBhvr>
                                        <p:cTn id="40" dur="75"/>
                                        <p:tgtEl>
                                          <p:spTgt spid="17418"/>
                                        </p:tgtEl>
                                      </p:cBhvr>
                                    </p:animEffect>
                                  </p:childTnLst>
                                  <p:subTnLst>
                                    <p:audio>
                                      <p:cMediaNode>
                                        <p:cTn display="0" masterRel="sameClick">
                                          <p:stCondLst>
                                            <p:cond evt="begin" delay="0">
                                              <p:tn val="38"/>
                                            </p:cond>
                                          </p:stCondLst>
                                          <p:endCondLst>
                                            <p:cond evt="onStopAudio" delay="0">
                                              <p:tgtEl>
                                                <p:sldTgt/>
                                              </p:tgtEl>
                                            </p:cond>
                                          </p:endCondLst>
                                        </p:cTn>
                                        <p:tgtEl>
                                          <p:sndTgt r:embed="rId4" name="chimes.wav"/>
                                        </p:tgtEl>
                                      </p:cMediaNode>
                                    </p:audio>
                                  </p:subTnLst>
                                </p:cTn>
                              </p:par>
                            </p:childTnLst>
                          </p:cTn>
                        </p:par>
                        <p:par>
                          <p:cTn id="41" fill="hold" nodeType="afterGroup">
                            <p:stCondLst>
                              <p:cond delay="60825"/>
                            </p:stCondLst>
                            <p:childTnLst>
                              <p:par>
                                <p:cTn id="42" presetID="9" presetClass="entr" presetSubtype="0" fill="hold" grpId="0" nodeType="afterEffect">
                                  <p:stCondLst>
                                    <p:cond delay="3000"/>
                                  </p:stCondLst>
                                  <p:iterate type="lt">
                                    <p:tmPct val="100000"/>
                                  </p:iterate>
                                  <p:childTnLst>
                                    <p:set>
                                      <p:cBhvr>
                                        <p:cTn id="43" dur="1" fill="hold">
                                          <p:stCondLst>
                                            <p:cond delay="0"/>
                                          </p:stCondLst>
                                        </p:cTn>
                                        <p:tgtEl>
                                          <p:spTgt spid="17419"/>
                                        </p:tgtEl>
                                        <p:attrNameLst>
                                          <p:attrName>style.visibility</p:attrName>
                                        </p:attrNameLst>
                                      </p:cBhvr>
                                      <p:to>
                                        <p:strVal val="visible"/>
                                      </p:to>
                                    </p:set>
                                    <p:animEffect transition="in" filter="dissolve">
                                      <p:cBhvr>
                                        <p:cTn id="44" dur="75"/>
                                        <p:tgtEl>
                                          <p:spTgt spid="17419"/>
                                        </p:tgtEl>
                                      </p:cBhvr>
                                    </p:animEffect>
                                  </p:childTnLst>
                                  <p:subTnLst>
                                    <p:audio>
                                      <p:cMediaNode>
                                        <p:cTn display="0" masterRel="sameClick">
                                          <p:stCondLst>
                                            <p:cond evt="begin" delay="0">
                                              <p:tn val="42"/>
                                            </p:cond>
                                          </p:stCondLst>
                                          <p:endCondLst>
                                            <p:cond evt="onStopAudio" delay="0">
                                              <p:tgtEl>
                                                <p:sldTgt/>
                                              </p:tgtEl>
                                            </p:cond>
                                          </p:endCondLst>
                                        </p:cTn>
                                        <p:tgtEl>
                                          <p:sndTgt r:embed="rId5" name="driveby.wav"/>
                                        </p:tgtEl>
                                      </p:cMediaNode>
                                    </p:audio>
                                  </p:subTnLst>
                                </p:cTn>
                              </p:par>
                            </p:childTnLst>
                          </p:cTn>
                        </p:par>
                        <p:par>
                          <p:cTn id="45" fill="hold" nodeType="afterGroup">
                            <p:stCondLst>
                              <p:cond delay="68325"/>
                            </p:stCondLst>
                            <p:childTnLst>
                              <p:par>
                                <p:cTn id="46" presetID="9" presetClass="entr" presetSubtype="0" fill="hold" grpId="0" nodeType="afterEffect">
                                  <p:stCondLst>
                                    <p:cond delay="3000"/>
                                  </p:stCondLst>
                                  <p:iterate type="lt">
                                    <p:tmPct val="100000"/>
                                  </p:iterate>
                                  <p:childTnLst>
                                    <p:set>
                                      <p:cBhvr>
                                        <p:cTn id="47" dur="1" fill="hold">
                                          <p:stCondLst>
                                            <p:cond delay="0"/>
                                          </p:stCondLst>
                                        </p:cTn>
                                        <p:tgtEl>
                                          <p:spTgt spid="17420"/>
                                        </p:tgtEl>
                                        <p:attrNameLst>
                                          <p:attrName>style.visibility</p:attrName>
                                        </p:attrNameLst>
                                      </p:cBhvr>
                                      <p:to>
                                        <p:strVal val="visible"/>
                                      </p:to>
                                    </p:set>
                                    <p:animEffect transition="in" filter="dissolve">
                                      <p:cBhvr>
                                        <p:cTn id="48" dur="75"/>
                                        <p:tgtEl>
                                          <p:spTgt spid="17420"/>
                                        </p:tgtEl>
                                      </p:cBhvr>
                                    </p:animEffect>
                                  </p:childTnLst>
                                  <p:subTnLst>
                                    <p:audio>
                                      <p:cMediaNode>
                                        <p:cTn display="0" masterRel="sameClick">
                                          <p:stCondLst>
                                            <p:cond evt="begin" delay="0">
                                              <p:tn val="46"/>
                                            </p:cond>
                                          </p:stCondLst>
                                          <p:endCondLst>
                                            <p:cond evt="onStopAudio" delay="0">
                                              <p:tgtEl>
                                                <p:sldTgt/>
                                              </p:tgtEl>
                                            </p:cond>
                                          </p:endCondLst>
                                        </p:cTn>
                                        <p:tgtEl>
                                          <p:sndTgt r:embed="rId6" name="ricochet.wav"/>
                                        </p:tgtEl>
                                      </p:cMediaNode>
                                    </p:audio>
                                  </p:subTnLst>
                                </p:cTn>
                              </p:par>
                            </p:childTnLst>
                          </p:cTn>
                        </p:par>
                        <p:par>
                          <p:cTn id="49" fill="hold" nodeType="afterGroup">
                            <p:stCondLst>
                              <p:cond delay="75300"/>
                            </p:stCondLst>
                            <p:childTnLst>
                              <p:par>
                                <p:cTn id="50" presetID="9" presetClass="entr" presetSubtype="0" fill="hold" grpId="0" nodeType="afterEffect">
                                  <p:stCondLst>
                                    <p:cond delay="3000"/>
                                  </p:stCondLst>
                                  <p:iterate type="lt">
                                    <p:tmPct val="100000"/>
                                  </p:iterate>
                                  <p:childTnLst>
                                    <p:set>
                                      <p:cBhvr>
                                        <p:cTn id="51" dur="1" fill="hold">
                                          <p:stCondLst>
                                            <p:cond delay="0"/>
                                          </p:stCondLst>
                                        </p:cTn>
                                        <p:tgtEl>
                                          <p:spTgt spid="17421"/>
                                        </p:tgtEl>
                                        <p:attrNameLst>
                                          <p:attrName>style.visibility</p:attrName>
                                        </p:attrNameLst>
                                      </p:cBhvr>
                                      <p:to>
                                        <p:strVal val="visible"/>
                                      </p:to>
                                    </p:set>
                                    <p:animEffect transition="in" filter="dissolve">
                                      <p:cBhvr>
                                        <p:cTn id="52" dur="75"/>
                                        <p:tgtEl>
                                          <p:spTgt spid="17421"/>
                                        </p:tgtEl>
                                      </p:cBhvr>
                                    </p:animEffect>
                                  </p:childTnLst>
                                  <p:subTnLst>
                                    <p:audio>
                                      <p:cMediaNode>
                                        <p:cTn display="0" masterRel="sameClick">
                                          <p:stCondLst>
                                            <p:cond evt="begin" delay="0">
                                              <p:tn val="50"/>
                                            </p:cond>
                                          </p:stCondLst>
                                          <p:endCondLst>
                                            <p:cond evt="onStopAudio" delay="0">
                                              <p:tgtEl>
                                                <p:sldTgt/>
                                              </p:tgtEl>
                                            </p:cond>
                                          </p:endCondLst>
                                        </p:cTn>
                                        <p:tgtEl>
                                          <p:sndTgt r:embed="rId7" name="whoosh.wav"/>
                                        </p:tgtEl>
                                      </p:cMediaNode>
                                    </p:audio>
                                  </p:subTnLst>
                                </p:cTn>
                              </p:par>
                            </p:childTnLst>
                          </p:cTn>
                        </p:par>
                        <p:par>
                          <p:cTn id="53" fill="hold" nodeType="afterGroup">
                            <p:stCondLst>
                              <p:cond delay="81825"/>
                            </p:stCondLst>
                            <p:childTnLst>
                              <p:par>
                                <p:cTn id="54" presetID="9" presetClass="entr" presetSubtype="0" fill="hold" grpId="0" nodeType="afterEffect">
                                  <p:stCondLst>
                                    <p:cond delay="3000"/>
                                  </p:stCondLst>
                                  <p:iterate type="lt">
                                    <p:tmPct val="100000"/>
                                  </p:iterate>
                                  <p:childTnLst>
                                    <p:set>
                                      <p:cBhvr>
                                        <p:cTn id="55" dur="1" fill="hold">
                                          <p:stCondLst>
                                            <p:cond delay="0"/>
                                          </p:stCondLst>
                                        </p:cTn>
                                        <p:tgtEl>
                                          <p:spTgt spid="17422"/>
                                        </p:tgtEl>
                                        <p:attrNameLst>
                                          <p:attrName>style.visibility</p:attrName>
                                        </p:attrNameLst>
                                      </p:cBhvr>
                                      <p:to>
                                        <p:strVal val="visible"/>
                                      </p:to>
                                    </p:set>
                                    <p:animEffect transition="in" filter="dissolve">
                                      <p:cBhvr>
                                        <p:cTn id="56" dur="75"/>
                                        <p:tgtEl>
                                          <p:spTgt spid="17422"/>
                                        </p:tgtEl>
                                      </p:cBhvr>
                                    </p:animEffect>
                                  </p:childTnLst>
                                  <p:subTnLst>
                                    <p:audio>
                                      <p:cMediaNode>
                                        <p:cTn display="0" masterRel="sameClick">
                                          <p:stCondLst>
                                            <p:cond evt="begin" delay="0">
                                              <p:tn val="54"/>
                                            </p:cond>
                                          </p:stCondLst>
                                          <p:endCondLst>
                                            <p:cond evt="onStopAudio" delay="0">
                                              <p:tgtEl>
                                                <p:sldTgt/>
                                              </p:tgtEl>
                                            </p:cond>
                                          </p:endCondLst>
                                        </p:cTn>
                                        <p:tgtEl>
                                          <p:sndTgt r:embed="rId2" name="explode.wav"/>
                                        </p:tgtEl>
                                      </p:cMediaNode>
                                    </p:audio>
                                  </p:subTnLst>
                                </p:cTn>
                              </p:par>
                            </p:childTnLst>
                          </p:cTn>
                        </p:par>
                        <p:par>
                          <p:cTn id="57" fill="hold" nodeType="afterGroup">
                            <p:stCondLst>
                              <p:cond delay="87900"/>
                            </p:stCondLst>
                            <p:childTnLst>
                              <p:par>
                                <p:cTn id="58" presetID="9" presetClass="entr" presetSubtype="0" fill="hold" grpId="0" nodeType="afterEffect">
                                  <p:stCondLst>
                                    <p:cond delay="3000"/>
                                  </p:stCondLst>
                                  <p:iterate type="lt">
                                    <p:tmPct val="100000"/>
                                  </p:iterate>
                                  <p:childTnLst>
                                    <p:set>
                                      <p:cBhvr>
                                        <p:cTn id="59" dur="1" fill="hold">
                                          <p:stCondLst>
                                            <p:cond delay="0"/>
                                          </p:stCondLst>
                                        </p:cTn>
                                        <p:tgtEl>
                                          <p:spTgt spid="17423"/>
                                        </p:tgtEl>
                                        <p:attrNameLst>
                                          <p:attrName>style.visibility</p:attrName>
                                        </p:attrNameLst>
                                      </p:cBhvr>
                                      <p:to>
                                        <p:strVal val="visible"/>
                                      </p:to>
                                    </p:set>
                                    <p:animEffect transition="in" filter="dissolve">
                                      <p:cBhvr>
                                        <p:cTn id="60" dur="75"/>
                                        <p:tgtEl>
                                          <p:spTgt spid="17423"/>
                                        </p:tgtEl>
                                      </p:cBhvr>
                                    </p:animEffect>
                                  </p:childTnLst>
                                  <p:subTnLst>
                                    <p:audio>
                                      <p:cMediaNode>
                                        <p:cTn display="0" masterRel="sameClick">
                                          <p:stCondLst>
                                            <p:cond evt="begin" delay="0">
                                              <p:tn val="58"/>
                                            </p:cond>
                                          </p:stCondLst>
                                          <p:endCondLst>
                                            <p:cond evt="onStopAudio" delay="0">
                                              <p:tgtEl>
                                                <p:sldTgt/>
                                              </p:tgtEl>
                                            </p:cond>
                                          </p:endCondLst>
                                        </p:cTn>
                                        <p:tgtEl>
                                          <p:sndTgt r:embed="rId3" name="glass.wav"/>
                                        </p:tgtEl>
                                      </p:cMediaNode>
                                    </p:audio>
                                  </p:subTnLst>
                                </p:cTn>
                              </p:par>
                            </p:childTnLst>
                          </p:cTn>
                        </p:par>
                        <p:par>
                          <p:cTn id="61" fill="hold" nodeType="afterGroup">
                            <p:stCondLst>
                              <p:cond delay="96600"/>
                            </p:stCondLst>
                            <p:childTnLst>
                              <p:par>
                                <p:cTn id="62" presetID="9" presetClass="entr" presetSubtype="0" fill="hold" grpId="0" nodeType="afterEffect">
                                  <p:stCondLst>
                                    <p:cond delay="3000"/>
                                  </p:stCondLst>
                                  <p:iterate type="lt">
                                    <p:tmPct val="100000"/>
                                  </p:iterate>
                                  <p:childTnLst>
                                    <p:set>
                                      <p:cBhvr>
                                        <p:cTn id="63" dur="1" fill="hold">
                                          <p:stCondLst>
                                            <p:cond delay="0"/>
                                          </p:stCondLst>
                                        </p:cTn>
                                        <p:tgtEl>
                                          <p:spTgt spid="17424"/>
                                        </p:tgtEl>
                                        <p:attrNameLst>
                                          <p:attrName>style.visibility</p:attrName>
                                        </p:attrNameLst>
                                      </p:cBhvr>
                                      <p:to>
                                        <p:strVal val="visible"/>
                                      </p:to>
                                    </p:set>
                                    <p:animEffect transition="in" filter="dissolve">
                                      <p:cBhvr>
                                        <p:cTn id="64" dur="75"/>
                                        <p:tgtEl>
                                          <p:spTgt spid="17424"/>
                                        </p:tgtEl>
                                      </p:cBhvr>
                                    </p:animEffect>
                                  </p:childTnLst>
                                  <p:subTnLst>
                                    <p:audio>
                                      <p:cMediaNode>
                                        <p:cTn display="0" masterRel="sameClick">
                                          <p:stCondLst>
                                            <p:cond evt="begin" delay="0">
                                              <p:tn val="62"/>
                                            </p:cond>
                                          </p:stCondLst>
                                          <p:endCondLst>
                                            <p:cond evt="onStopAudio" delay="0">
                                              <p:tgtEl>
                                                <p:sldTgt/>
                                              </p:tgtEl>
                                            </p:cond>
                                          </p:endCondLst>
                                        </p:cTn>
                                        <p:tgtEl>
                                          <p:sndTgt r:embed="rId4"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autoUpdateAnimBg="0"/>
      <p:bldP spid="17412" grpId="0" autoUpdateAnimBg="0"/>
      <p:bldP spid="17413" grpId="0" autoUpdateAnimBg="0"/>
      <p:bldP spid="17414" grpId="0" autoUpdateAnimBg="0"/>
      <p:bldP spid="17415" grpId="0" autoUpdateAnimBg="0"/>
      <p:bldP spid="17416" grpId="0" autoUpdateAnimBg="0"/>
      <p:bldP spid="17417" grpId="0" autoUpdateAnimBg="0"/>
      <p:bldP spid="17418" grpId="0" autoUpdateAnimBg="0"/>
      <p:bldP spid="17419" grpId="0" autoUpdateAnimBg="0"/>
      <p:bldP spid="17420" grpId="0" autoUpdateAnimBg="0"/>
      <p:bldP spid="17421" grpId="0" autoUpdateAnimBg="0"/>
      <p:bldP spid="17422" grpId="0" autoUpdateAnimBg="0"/>
      <p:bldP spid="17423" grpId="0" autoUpdateAnimBg="0"/>
      <p:bldP spid="17424"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Drill Bits</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19500" y="2262981"/>
            <a:ext cx="4953000" cy="3476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45463425"/>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3"/>
          <p:cNvSpPr>
            <a:spLocks noChangeArrowheads="1"/>
          </p:cNvSpPr>
          <p:nvPr/>
        </p:nvSpPr>
        <p:spPr bwMode="auto">
          <a:xfrm>
            <a:off x="3657600" y="1600202"/>
            <a:ext cx="12192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aphicFrame>
        <p:nvGraphicFramePr>
          <p:cNvPr id="1026" name="Object 1024"/>
          <p:cNvGraphicFramePr>
            <a:graphicFrameLocks noChangeAspect="1"/>
          </p:cNvGraphicFramePr>
          <p:nvPr/>
        </p:nvGraphicFramePr>
        <p:xfrm>
          <a:off x="508000" y="1676400"/>
          <a:ext cx="5689600" cy="4203700"/>
        </p:xfrm>
        <a:graphic>
          <a:graphicData uri="http://schemas.openxmlformats.org/presentationml/2006/ole">
            <mc:AlternateContent xmlns:mc="http://schemas.openxmlformats.org/markup-compatibility/2006">
              <mc:Choice xmlns:v="urn:schemas-microsoft-com:vml" Requires="v">
                <p:oleObj spid="_x0000_s2058" r:id="rId3" imgW="5495238" imgH="5495238" progId="Paint.Picture">
                  <p:embed/>
                </p:oleObj>
              </mc:Choice>
              <mc:Fallback>
                <p:oleObj r:id="rId3" imgW="5495238" imgH="5495238"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8000" y="1676400"/>
                        <a:ext cx="5689600" cy="420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9" name="Rectangle 8"/>
          <p:cNvSpPr>
            <a:spLocks noChangeArrowheads="1"/>
          </p:cNvSpPr>
          <p:nvPr/>
        </p:nvSpPr>
        <p:spPr bwMode="auto">
          <a:xfrm>
            <a:off x="4572000" y="1447804"/>
            <a:ext cx="12192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aphicFrame>
        <p:nvGraphicFramePr>
          <p:cNvPr id="1027" name="Object 1025"/>
          <p:cNvGraphicFramePr>
            <a:graphicFrameLocks noChangeAspect="1"/>
          </p:cNvGraphicFramePr>
          <p:nvPr/>
        </p:nvGraphicFramePr>
        <p:xfrm>
          <a:off x="7620001" y="2438400"/>
          <a:ext cx="2624667" cy="3371850"/>
        </p:xfrm>
        <a:graphic>
          <a:graphicData uri="http://schemas.openxmlformats.org/presentationml/2006/ole">
            <mc:AlternateContent xmlns:mc="http://schemas.openxmlformats.org/markup-compatibility/2006">
              <mc:Choice xmlns:v="urn:schemas-microsoft-com:vml" Requires="v">
                <p:oleObj spid="_x0000_s2059" r:id="rId5" imgW="2190476" imgH="3753374" progId="Paint.Picture">
                  <p:embed/>
                </p:oleObj>
              </mc:Choice>
              <mc:Fallback>
                <p:oleObj r:id="rId5" imgW="2190476" imgH="3753374" progId="Paint.Picture">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1" y="2438400"/>
                        <a:ext cx="2624667" cy="3371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8" name="Text Box 10"/>
          <p:cNvSpPr txBox="1">
            <a:spLocks noChangeArrowheads="1"/>
          </p:cNvSpPr>
          <p:nvPr/>
        </p:nvSpPr>
        <p:spPr bwMode="auto">
          <a:xfrm>
            <a:off x="914400" y="5791200"/>
            <a:ext cx="477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dirty="0">
                <a:solidFill>
                  <a:srgbClr val="FF6600"/>
                </a:solidFill>
              </a:rPr>
              <a:t>Floor Standing Drill Press</a:t>
            </a:r>
          </a:p>
        </p:txBody>
      </p:sp>
      <p:sp>
        <p:nvSpPr>
          <p:cNvPr id="2059" name="Text Box 11"/>
          <p:cNvSpPr txBox="1">
            <a:spLocks noChangeArrowheads="1"/>
          </p:cNvSpPr>
          <p:nvPr/>
        </p:nvSpPr>
        <p:spPr bwMode="auto">
          <a:xfrm>
            <a:off x="6908800" y="5791200"/>
            <a:ext cx="436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US" altLang="en-US" dirty="0">
                <a:solidFill>
                  <a:srgbClr val="008000"/>
                </a:solidFill>
              </a:rPr>
              <a:t>Bench-Top Drill Press</a:t>
            </a:r>
          </a:p>
        </p:txBody>
      </p:sp>
      <p:sp>
        <p:nvSpPr>
          <p:cNvPr id="2063" name="WordArt 15"/>
          <p:cNvSpPr>
            <a:spLocks noChangeArrowheads="1" noChangeShapeType="1" noTextEdit="1"/>
          </p:cNvSpPr>
          <p:nvPr/>
        </p:nvSpPr>
        <p:spPr bwMode="auto">
          <a:xfrm>
            <a:off x="1320800" y="381000"/>
            <a:ext cx="9448800" cy="1143000"/>
          </a:xfrm>
          <a:prstGeom prst="rect">
            <a:avLst/>
          </a:prstGeom>
        </p:spPr>
        <p:txBody>
          <a:bodyPr wrap="none" fromWordArt="1">
            <a:prstTxWarp prst="textPlain">
              <a:avLst>
                <a:gd name="adj" fmla="val 50000"/>
              </a:avLst>
            </a:prstTxWarp>
          </a:bodyPr>
          <a:lstStyle/>
          <a:p>
            <a:r>
              <a:rPr lang="en-US" sz="2800" kern="10" dirty="0">
                <a:ln w="19050">
                  <a:solidFill>
                    <a:srgbClr val="99CCFF"/>
                  </a:solidFill>
                  <a:round/>
                  <a:headEnd/>
                  <a:tailEnd/>
                </a:ln>
                <a:solidFill>
                  <a:srgbClr val="0066CC"/>
                </a:solidFill>
                <a:effectLst>
                  <a:outerShdw dist="35921" dir="2700000" algn="ctr" rotWithShape="0">
                    <a:srgbClr val="990000"/>
                  </a:outerShdw>
                </a:effectLst>
                <a:latin typeface="Georgia"/>
              </a:rPr>
              <a:t>Introduction to the Drill Press</a:t>
            </a:r>
          </a:p>
        </p:txBody>
      </p:sp>
      <p:sp>
        <p:nvSpPr>
          <p:cNvPr id="1035" name="Rectangle 21"/>
          <p:cNvSpPr>
            <a:spLocks noChangeArrowheads="1"/>
          </p:cNvSpPr>
          <p:nvPr/>
        </p:nvSpPr>
        <p:spPr bwMode="auto">
          <a:xfrm>
            <a:off x="5308600" y="3105154"/>
            <a:ext cx="12192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Tree>
    <p:extLst>
      <p:ext uri="{BB962C8B-B14F-4D97-AF65-F5344CB8AC3E}">
        <p14:creationId xmlns:p14="http://schemas.microsoft.com/office/powerpoint/2010/main" val="377995030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ChangeArrowheads="1"/>
          </p:cNvSpPr>
          <p:nvPr/>
        </p:nvSpPr>
        <p:spPr bwMode="auto">
          <a:xfrm>
            <a:off x="4635500" y="1990729"/>
            <a:ext cx="12192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aphicFrame>
        <p:nvGraphicFramePr>
          <p:cNvPr id="2050" name="Object 3"/>
          <p:cNvGraphicFramePr>
            <a:graphicFrameLocks noChangeAspect="1"/>
          </p:cNvGraphicFramePr>
          <p:nvPr/>
        </p:nvGraphicFramePr>
        <p:xfrm>
          <a:off x="3860800" y="1047750"/>
          <a:ext cx="4521200" cy="5810250"/>
        </p:xfrm>
        <a:graphic>
          <a:graphicData uri="http://schemas.openxmlformats.org/presentationml/2006/ole">
            <mc:AlternateContent xmlns:mc="http://schemas.openxmlformats.org/markup-compatibility/2006">
              <mc:Choice xmlns:v="urn:schemas-microsoft-com:vml" Requires="v">
                <p:oleObj spid="_x0000_s3078" name="Bitmap Image" r:id="rId3" imgW="2190476" imgH="3753374" progId="Paint.Picture">
                  <p:embed/>
                </p:oleObj>
              </mc:Choice>
              <mc:Fallback>
                <p:oleObj name="Bitmap Image" r:id="rId3" imgW="2190476" imgH="3753374"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0800" y="1047750"/>
                        <a:ext cx="4521200" cy="5810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2" name="Line 5"/>
          <p:cNvSpPr>
            <a:spLocks noChangeShapeType="1"/>
          </p:cNvSpPr>
          <p:nvPr/>
        </p:nvSpPr>
        <p:spPr bwMode="auto">
          <a:xfrm flipV="1">
            <a:off x="3251200" y="4343400"/>
            <a:ext cx="2032000" cy="0"/>
          </a:xfrm>
          <a:prstGeom prst="line">
            <a:avLst/>
          </a:prstGeom>
          <a:noFill/>
          <a:ln w="9525">
            <a:solidFill>
              <a:srgbClr val="FF00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3" name="Line 6"/>
          <p:cNvSpPr>
            <a:spLocks noChangeShapeType="1"/>
          </p:cNvSpPr>
          <p:nvPr/>
        </p:nvSpPr>
        <p:spPr bwMode="auto">
          <a:xfrm>
            <a:off x="1828800" y="1581150"/>
            <a:ext cx="2844800" cy="0"/>
          </a:xfrm>
          <a:prstGeom prst="line">
            <a:avLst/>
          </a:prstGeom>
          <a:noFill/>
          <a:ln w="9525">
            <a:solidFill>
              <a:srgbClr val="FF00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4" name="Line 7"/>
          <p:cNvSpPr>
            <a:spLocks noChangeShapeType="1"/>
          </p:cNvSpPr>
          <p:nvPr/>
        </p:nvSpPr>
        <p:spPr bwMode="auto">
          <a:xfrm>
            <a:off x="1828800" y="2952750"/>
            <a:ext cx="2438400" cy="0"/>
          </a:xfrm>
          <a:prstGeom prst="line">
            <a:avLst/>
          </a:prstGeom>
          <a:noFill/>
          <a:ln w="9525">
            <a:solidFill>
              <a:srgbClr val="FF00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5" name="Line 8"/>
          <p:cNvSpPr>
            <a:spLocks noChangeShapeType="1"/>
          </p:cNvSpPr>
          <p:nvPr/>
        </p:nvSpPr>
        <p:spPr bwMode="auto">
          <a:xfrm flipV="1">
            <a:off x="2844800" y="6400800"/>
            <a:ext cx="2032000" cy="0"/>
          </a:xfrm>
          <a:prstGeom prst="line">
            <a:avLst/>
          </a:prstGeom>
          <a:noFill/>
          <a:ln w="9525">
            <a:solidFill>
              <a:srgbClr val="FF00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6" name="Line 9"/>
          <p:cNvSpPr>
            <a:spLocks noChangeShapeType="1"/>
          </p:cNvSpPr>
          <p:nvPr/>
        </p:nvSpPr>
        <p:spPr bwMode="auto">
          <a:xfrm flipH="1">
            <a:off x="7518400" y="2952750"/>
            <a:ext cx="2844800" cy="0"/>
          </a:xfrm>
          <a:prstGeom prst="line">
            <a:avLst/>
          </a:prstGeom>
          <a:noFill/>
          <a:ln w="9525">
            <a:solidFill>
              <a:srgbClr val="FF00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7" name="Line 10"/>
          <p:cNvSpPr>
            <a:spLocks noChangeShapeType="1"/>
          </p:cNvSpPr>
          <p:nvPr/>
        </p:nvSpPr>
        <p:spPr bwMode="auto">
          <a:xfrm flipH="1">
            <a:off x="8026400" y="4095750"/>
            <a:ext cx="2844800" cy="0"/>
          </a:xfrm>
          <a:prstGeom prst="line">
            <a:avLst/>
          </a:prstGeom>
          <a:noFill/>
          <a:ln w="9525">
            <a:solidFill>
              <a:srgbClr val="FF00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8" name="Line 11"/>
          <p:cNvSpPr>
            <a:spLocks noChangeShapeType="1"/>
          </p:cNvSpPr>
          <p:nvPr/>
        </p:nvSpPr>
        <p:spPr bwMode="auto">
          <a:xfrm flipH="1">
            <a:off x="7518400" y="1581150"/>
            <a:ext cx="2743200" cy="0"/>
          </a:xfrm>
          <a:prstGeom prst="line">
            <a:avLst/>
          </a:prstGeom>
          <a:noFill/>
          <a:ln w="9525">
            <a:solidFill>
              <a:srgbClr val="FF00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9" name="Line 12"/>
          <p:cNvSpPr>
            <a:spLocks noChangeShapeType="1"/>
          </p:cNvSpPr>
          <p:nvPr/>
        </p:nvSpPr>
        <p:spPr bwMode="auto">
          <a:xfrm flipH="1">
            <a:off x="6908800" y="5238750"/>
            <a:ext cx="2844800" cy="0"/>
          </a:xfrm>
          <a:prstGeom prst="line">
            <a:avLst/>
          </a:prstGeom>
          <a:noFill/>
          <a:ln w="9525">
            <a:solidFill>
              <a:srgbClr val="FF00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60" name="Line 13"/>
          <p:cNvSpPr>
            <a:spLocks noChangeShapeType="1"/>
          </p:cNvSpPr>
          <p:nvPr/>
        </p:nvSpPr>
        <p:spPr bwMode="auto">
          <a:xfrm flipH="1">
            <a:off x="7721600" y="2343150"/>
            <a:ext cx="2844800" cy="0"/>
          </a:xfrm>
          <a:prstGeom prst="line">
            <a:avLst/>
          </a:prstGeom>
          <a:noFill/>
          <a:ln w="9525">
            <a:solidFill>
              <a:srgbClr val="FF00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61" name="Line 15"/>
          <p:cNvSpPr>
            <a:spLocks noChangeShapeType="1"/>
          </p:cNvSpPr>
          <p:nvPr/>
        </p:nvSpPr>
        <p:spPr bwMode="auto">
          <a:xfrm flipV="1">
            <a:off x="3556000" y="3505200"/>
            <a:ext cx="2133600" cy="381000"/>
          </a:xfrm>
          <a:prstGeom prst="line">
            <a:avLst/>
          </a:prstGeom>
          <a:noFill/>
          <a:ln w="9525">
            <a:solidFill>
              <a:srgbClr val="FF00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62" name="Text Box 16"/>
          <p:cNvSpPr txBox="1">
            <a:spLocks noChangeArrowheads="1"/>
          </p:cNvSpPr>
          <p:nvPr/>
        </p:nvSpPr>
        <p:spPr bwMode="auto">
          <a:xfrm>
            <a:off x="8026400" y="2571750"/>
            <a:ext cx="3048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endParaRPr lang="en-US" altLang="en-US"/>
          </a:p>
        </p:txBody>
      </p:sp>
      <p:sp>
        <p:nvSpPr>
          <p:cNvPr id="3090" name="Text Box 18"/>
          <p:cNvSpPr txBox="1">
            <a:spLocks noChangeArrowheads="1"/>
          </p:cNvSpPr>
          <p:nvPr/>
        </p:nvSpPr>
        <p:spPr bwMode="auto">
          <a:xfrm>
            <a:off x="2946400" y="4038600"/>
            <a:ext cx="2235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600" b="1">
                <a:solidFill>
                  <a:schemeClr val="tx2"/>
                </a:solidFill>
              </a:rPr>
              <a:t>Table</a:t>
            </a:r>
          </a:p>
        </p:txBody>
      </p:sp>
      <p:sp>
        <p:nvSpPr>
          <p:cNvPr id="3092" name="Text Box 20"/>
          <p:cNvSpPr txBox="1">
            <a:spLocks noChangeArrowheads="1"/>
          </p:cNvSpPr>
          <p:nvPr/>
        </p:nvSpPr>
        <p:spPr bwMode="auto">
          <a:xfrm>
            <a:off x="7823200" y="3429002"/>
            <a:ext cx="31496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600" b="1">
                <a:solidFill>
                  <a:schemeClr val="tx2"/>
                </a:solidFill>
              </a:rPr>
              <a:t>Table-Height Adjustment Lever</a:t>
            </a:r>
          </a:p>
        </p:txBody>
      </p:sp>
      <p:sp>
        <p:nvSpPr>
          <p:cNvPr id="3093" name="Text Box 21"/>
          <p:cNvSpPr txBox="1">
            <a:spLocks noChangeArrowheads="1"/>
          </p:cNvSpPr>
          <p:nvPr/>
        </p:nvSpPr>
        <p:spPr bwMode="auto">
          <a:xfrm>
            <a:off x="7315200" y="4876800"/>
            <a:ext cx="2235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600" b="1">
                <a:solidFill>
                  <a:schemeClr val="tx2"/>
                </a:solidFill>
              </a:rPr>
              <a:t>Column</a:t>
            </a:r>
          </a:p>
        </p:txBody>
      </p:sp>
      <p:sp>
        <p:nvSpPr>
          <p:cNvPr id="3094" name="Text Box 22"/>
          <p:cNvSpPr txBox="1">
            <a:spLocks noChangeArrowheads="1"/>
          </p:cNvSpPr>
          <p:nvPr/>
        </p:nvSpPr>
        <p:spPr bwMode="auto">
          <a:xfrm>
            <a:off x="2743200" y="6019800"/>
            <a:ext cx="2235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600" b="1">
                <a:solidFill>
                  <a:schemeClr val="tx2"/>
                </a:solidFill>
              </a:rPr>
              <a:t>Base</a:t>
            </a:r>
          </a:p>
        </p:txBody>
      </p:sp>
      <p:sp>
        <p:nvSpPr>
          <p:cNvPr id="3095" name="Text Box 23"/>
          <p:cNvSpPr txBox="1">
            <a:spLocks noChangeArrowheads="1"/>
          </p:cNvSpPr>
          <p:nvPr/>
        </p:nvSpPr>
        <p:spPr bwMode="auto">
          <a:xfrm>
            <a:off x="1930400" y="2590800"/>
            <a:ext cx="2235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600" b="1" dirty="0">
                <a:solidFill>
                  <a:schemeClr val="tx2"/>
                </a:solidFill>
              </a:rPr>
              <a:t>Lamp</a:t>
            </a:r>
          </a:p>
        </p:txBody>
      </p:sp>
      <p:sp>
        <p:nvSpPr>
          <p:cNvPr id="3096" name="Text Box 24"/>
          <p:cNvSpPr txBox="1">
            <a:spLocks noChangeArrowheads="1"/>
          </p:cNvSpPr>
          <p:nvPr/>
        </p:nvSpPr>
        <p:spPr bwMode="auto">
          <a:xfrm>
            <a:off x="2235200" y="3505200"/>
            <a:ext cx="1524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600" b="1">
                <a:solidFill>
                  <a:schemeClr val="tx2"/>
                </a:solidFill>
              </a:rPr>
              <a:t>Chuck</a:t>
            </a:r>
          </a:p>
        </p:txBody>
      </p:sp>
      <p:sp>
        <p:nvSpPr>
          <p:cNvPr id="3097" name="Text Box 25"/>
          <p:cNvSpPr txBox="1">
            <a:spLocks noChangeArrowheads="1"/>
          </p:cNvSpPr>
          <p:nvPr/>
        </p:nvSpPr>
        <p:spPr bwMode="auto">
          <a:xfrm>
            <a:off x="8331200" y="1981200"/>
            <a:ext cx="2235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600" b="1">
                <a:solidFill>
                  <a:schemeClr val="tx2"/>
                </a:solidFill>
              </a:rPr>
              <a:t>Motor</a:t>
            </a:r>
          </a:p>
        </p:txBody>
      </p:sp>
      <p:sp>
        <p:nvSpPr>
          <p:cNvPr id="3098" name="Text Box 26"/>
          <p:cNvSpPr txBox="1">
            <a:spLocks noChangeArrowheads="1"/>
          </p:cNvSpPr>
          <p:nvPr/>
        </p:nvSpPr>
        <p:spPr bwMode="auto">
          <a:xfrm>
            <a:off x="8229600" y="2590800"/>
            <a:ext cx="2235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600" b="1">
                <a:solidFill>
                  <a:schemeClr val="tx2"/>
                </a:solidFill>
              </a:rPr>
              <a:t>Feed Lever</a:t>
            </a:r>
          </a:p>
        </p:txBody>
      </p:sp>
      <p:sp>
        <p:nvSpPr>
          <p:cNvPr id="3099" name="Text Box 27"/>
          <p:cNvSpPr txBox="1">
            <a:spLocks noChangeArrowheads="1"/>
          </p:cNvSpPr>
          <p:nvPr/>
        </p:nvSpPr>
        <p:spPr bwMode="auto">
          <a:xfrm>
            <a:off x="2102338" y="1203768"/>
            <a:ext cx="2235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600" b="1" dirty="0">
                <a:solidFill>
                  <a:schemeClr val="tx2"/>
                </a:solidFill>
              </a:rPr>
              <a:t>Variable Speed Control</a:t>
            </a:r>
          </a:p>
        </p:txBody>
      </p:sp>
      <p:sp>
        <p:nvSpPr>
          <p:cNvPr id="3100" name="Text Box 28"/>
          <p:cNvSpPr txBox="1">
            <a:spLocks noChangeArrowheads="1"/>
          </p:cNvSpPr>
          <p:nvPr/>
        </p:nvSpPr>
        <p:spPr bwMode="auto">
          <a:xfrm>
            <a:off x="8229600" y="1219200"/>
            <a:ext cx="2235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600" b="1">
                <a:solidFill>
                  <a:schemeClr val="tx2"/>
                </a:solidFill>
              </a:rPr>
              <a:t>Head</a:t>
            </a:r>
          </a:p>
        </p:txBody>
      </p:sp>
      <p:sp>
        <p:nvSpPr>
          <p:cNvPr id="2073" name="Text Box 29"/>
          <p:cNvSpPr txBox="1">
            <a:spLocks noChangeArrowheads="1"/>
          </p:cNvSpPr>
          <p:nvPr/>
        </p:nvSpPr>
        <p:spPr bwMode="auto">
          <a:xfrm>
            <a:off x="1320800" y="152400"/>
            <a:ext cx="9550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3600" b="1">
                <a:solidFill>
                  <a:srgbClr val="008000"/>
                </a:solidFill>
              </a:rPr>
              <a:t>Parts of the Drill Press</a:t>
            </a:r>
          </a:p>
        </p:txBody>
      </p:sp>
      <p:sp>
        <p:nvSpPr>
          <p:cNvPr id="2074" name="Text Box 30"/>
          <p:cNvSpPr txBox="1">
            <a:spLocks noChangeArrowheads="1"/>
          </p:cNvSpPr>
          <p:nvPr/>
        </p:nvSpPr>
        <p:spPr bwMode="auto">
          <a:xfrm>
            <a:off x="1320800" y="1295405"/>
            <a:ext cx="508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000" dirty="0"/>
              <a:t>1</a:t>
            </a:r>
          </a:p>
        </p:txBody>
      </p:sp>
      <p:sp>
        <p:nvSpPr>
          <p:cNvPr id="2075" name="Text Box 31"/>
          <p:cNvSpPr txBox="1">
            <a:spLocks noChangeArrowheads="1"/>
          </p:cNvSpPr>
          <p:nvPr/>
        </p:nvSpPr>
        <p:spPr bwMode="auto">
          <a:xfrm>
            <a:off x="9652000" y="4876805"/>
            <a:ext cx="812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000"/>
              <a:t>11</a:t>
            </a:r>
          </a:p>
        </p:txBody>
      </p:sp>
      <p:sp>
        <p:nvSpPr>
          <p:cNvPr id="2076" name="Text Box 32"/>
          <p:cNvSpPr txBox="1">
            <a:spLocks noChangeArrowheads="1"/>
          </p:cNvSpPr>
          <p:nvPr/>
        </p:nvSpPr>
        <p:spPr bwMode="auto">
          <a:xfrm>
            <a:off x="10769600" y="3733803"/>
            <a:ext cx="812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000"/>
              <a:t>10</a:t>
            </a:r>
          </a:p>
        </p:txBody>
      </p:sp>
      <p:sp>
        <p:nvSpPr>
          <p:cNvPr id="2077" name="Text Box 33"/>
          <p:cNvSpPr txBox="1">
            <a:spLocks noChangeArrowheads="1"/>
          </p:cNvSpPr>
          <p:nvPr/>
        </p:nvSpPr>
        <p:spPr bwMode="auto">
          <a:xfrm>
            <a:off x="10160000" y="2590805"/>
            <a:ext cx="812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000"/>
              <a:t>9</a:t>
            </a:r>
          </a:p>
        </p:txBody>
      </p:sp>
      <p:sp>
        <p:nvSpPr>
          <p:cNvPr id="2078" name="Text Box 34"/>
          <p:cNvSpPr txBox="1">
            <a:spLocks noChangeArrowheads="1"/>
          </p:cNvSpPr>
          <p:nvPr/>
        </p:nvSpPr>
        <p:spPr bwMode="auto">
          <a:xfrm>
            <a:off x="10363200" y="1981205"/>
            <a:ext cx="812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000"/>
              <a:t>8</a:t>
            </a:r>
          </a:p>
        </p:txBody>
      </p:sp>
      <p:sp>
        <p:nvSpPr>
          <p:cNvPr id="2079" name="Text Box 35"/>
          <p:cNvSpPr txBox="1">
            <a:spLocks noChangeArrowheads="1"/>
          </p:cNvSpPr>
          <p:nvPr/>
        </p:nvSpPr>
        <p:spPr bwMode="auto">
          <a:xfrm>
            <a:off x="10058400" y="1219205"/>
            <a:ext cx="812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000"/>
              <a:t>7</a:t>
            </a:r>
          </a:p>
        </p:txBody>
      </p:sp>
      <p:sp>
        <p:nvSpPr>
          <p:cNvPr id="2080" name="Text Box 36"/>
          <p:cNvSpPr txBox="1">
            <a:spLocks noChangeArrowheads="1"/>
          </p:cNvSpPr>
          <p:nvPr/>
        </p:nvSpPr>
        <p:spPr bwMode="auto">
          <a:xfrm>
            <a:off x="1219200" y="2590805"/>
            <a:ext cx="812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000"/>
              <a:t>3</a:t>
            </a:r>
          </a:p>
        </p:txBody>
      </p:sp>
      <p:sp>
        <p:nvSpPr>
          <p:cNvPr id="2081" name="Text Box 37"/>
          <p:cNvSpPr txBox="1">
            <a:spLocks noChangeArrowheads="1"/>
          </p:cNvSpPr>
          <p:nvPr/>
        </p:nvSpPr>
        <p:spPr bwMode="auto">
          <a:xfrm>
            <a:off x="1727200" y="3505204"/>
            <a:ext cx="812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000"/>
              <a:t>4</a:t>
            </a:r>
          </a:p>
        </p:txBody>
      </p:sp>
      <p:sp>
        <p:nvSpPr>
          <p:cNvPr id="2082" name="Text Box 38"/>
          <p:cNvSpPr txBox="1">
            <a:spLocks noChangeArrowheads="1"/>
          </p:cNvSpPr>
          <p:nvPr/>
        </p:nvSpPr>
        <p:spPr bwMode="auto">
          <a:xfrm>
            <a:off x="2641600" y="4038605"/>
            <a:ext cx="812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000"/>
              <a:t>5</a:t>
            </a:r>
          </a:p>
        </p:txBody>
      </p:sp>
      <p:sp>
        <p:nvSpPr>
          <p:cNvPr id="2083" name="Text Box 39"/>
          <p:cNvSpPr txBox="1">
            <a:spLocks noChangeArrowheads="1"/>
          </p:cNvSpPr>
          <p:nvPr/>
        </p:nvSpPr>
        <p:spPr bwMode="auto">
          <a:xfrm>
            <a:off x="2336800" y="6019805"/>
            <a:ext cx="609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000"/>
              <a:t>6</a:t>
            </a:r>
          </a:p>
        </p:txBody>
      </p:sp>
      <p:sp>
        <p:nvSpPr>
          <p:cNvPr id="2084" name="Line 40"/>
          <p:cNvSpPr>
            <a:spLocks noChangeShapeType="1"/>
          </p:cNvSpPr>
          <p:nvPr/>
        </p:nvSpPr>
        <p:spPr bwMode="auto">
          <a:xfrm>
            <a:off x="2336800" y="3886200"/>
            <a:ext cx="1219200" cy="0"/>
          </a:xfrm>
          <a:prstGeom prst="line">
            <a:avLst/>
          </a:prstGeom>
          <a:noFill/>
          <a:ln w="9525">
            <a:solidFill>
              <a:srgbClr val="FF00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13" name="Text Box 41"/>
          <p:cNvSpPr txBox="1">
            <a:spLocks noChangeArrowheads="1"/>
          </p:cNvSpPr>
          <p:nvPr/>
        </p:nvSpPr>
        <p:spPr bwMode="auto">
          <a:xfrm>
            <a:off x="1524000" y="2057400"/>
            <a:ext cx="3657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600" b="1" dirty="0">
                <a:solidFill>
                  <a:schemeClr val="tx2"/>
                </a:solidFill>
              </a:rPr>
              <a:t>On/Off Power Buttons</a:t>
            </a:r>
          </a:p>
        </p:txBody>
      </p:sp>
      <p:sp>
        <p:nvSpPr>
          <p:cNvPr id="2086" name="Line 42"/>
          <p:cNvSpPr>
            <a:spLocks noChangeShapeType="1"/>
          </p:cNvSpPr>
          <p:nvPr/>
        </p:nvSpPr>
        <p:spPr bwMode="auto">
          <a:xfrm>
            <a:off x="1422400" y="2362200"/>
            <a:ext cx="3759200" cy="0"/>
          </a:xfrm>
          <a:prstGeom prst="line">
            <a:avLst/>
          </a:prstGeom>
          <a:noFill/>
          <a:ln w="9525">
            <a:solidFill>
              <a:srgbClr val="FF00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87" name="Text Box 43"/>
          <p:cNvSpPr txBox="1">
            <a:spLocks noChangeArrowheads="1"/>
          </p:cNvSpPr>
          <p:nvPr/>
        </p:nvSpPr>
        <p:spPr bwMode="auto">
          <a:xfrm>
            <a:off x="812800" y="2057405"/>
            <a:ext cx="812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000"/>
              <a:t>2</a:t>
            </a:r>
          </a:p>
        </p:txBody>
      </p:sp>
      <p:sp>
        <p:nvSpPr>
          <p:cNvPr id="2088" name="Text Box 44"/>
          <p:cNvSpPr txBox="1">
            <a:spLocks noChangeArrowheads="1"/>
          </p:cNvSpPr>
          <p:nvPr/>
        </p:nvSpPr>
        <p:spPr bwMode="auto">
          <a:xfrm>
            <a:off x="1320800" y="609605"/>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000" dirty="0">
                <a:solidFill>
                  <a:srgbClr val="660066"/>
                </a:solidFill>
              </a:rPr>
              <a:t>(Hit arrow button on keyboard to make names of items appear)</a:t>
            </a:r>
          </a:p>
        </p:txBody>
      </p:sp>
    </p:spTree>
    <p:extLst>
      <p:ext uri="{BB962C8B-B14F-4D97-AF65-F5344CB8AC3E}">
        <p14:creationId xmlns:p14="http://schemas.microsoft.com/office/powerpoint/2010/main" val="257410804"/>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2"/>
          <p:cNvGraphicFramePr>
            <a:graphicFrameLocks noChangeAspect="1"/>
          </p:cNvGraphicFramePr>
          <p:nvPr/>
        </p:nvGraphicFramePr>
        <p:xfrm>
          <a:off x="7010400" y="609600"/>
          <a:ext cx="4521200" cy="5810250"/>
        </p:xfrm>
        <a:graphic>
          <a:graphicData uri="http://schemas.openxmlformats.org/presentationml/2006/ole">
            <mc:AlternateContent xmlns:mc="http://schemas.openxmlformats.org/markup-compatibility/2006">
              <mc:Choice xmlns:v="urn:schemas-microsoft-com:vml" Requires="v">
                <p:oleObj spid="_x0000_s6150" name="Bitmap Image" r:id="rId3" imgW="2190476" imgH="3753374" progId="Paint.Picture">
                  <p:embed/>
                </p:oleObj>
              </mc:Choice>
              <mc:Fallback>
                <p:oleObj name="Bitmap Image" r:id="rId3" imgW="2190476" imgH="3753374"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609600"/>
                        <a:ext cx="4521200" cy="5810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7" name="Text Box 3"/>
          <p:cNvSpPr txBox="1">
            <a:spLocks noChangeArrowheads="1"/>
          </p:cNvSpPr>
          <p:nvPr/>
        </p:nvSpPr>
        <p:spPr bwMode="auto">
          <a:xfrm>
            <a:off x="4876800" y="2209805"/>
            <a:ext cx="2235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800" b="1" dirty="0">
                <a:solidFill>
                  <a:srgbClr val="0000FF"/>
                </a:solidFill>
              </a:rPr>
              <a:t>Lamp</a:t>
            </a:r>
          </a:p>
        </p:txBody>
      </p:sp>
      <p:sp>
        <p:nvSpPr>
          <p:cNvPr id="6148" name="Line 4"/>
          <p:cNvSpPr>
            <a:spLocks noChangeShapeType="1"/>
          </p:cNvSpPr>
          <p:nvPr/>
        </p:nvSpPr>
        <p:spPr bwMode="auto">
          <a:xfrm>
            <a:off x="4775200" y="2590800"/>
            <a:ext cx="2438400" cy="0"/>
          </a:xfrm>
          <a:prstGeom prst="line">
            <a:avLst/>
          </a:prstGeom>
          <a:noFill/>
          <a:ln w="9525">
            <a:solidFill>
              <a:srgbClr val="FF00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9" name="Text Box 5"/>
          <p:cNvSpPr txBox="1">
            <a:spLocks noChangeArrowheads="1"/>
          </p:cNvSpPr>
          <p:nvPr/>
        </p:nvSpPr>
        <p:spPr bwMode="auto">
          <a:xfrm>
            <a:off x="1016000" y="2971804"/>
            <a:ext cx="5791200"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US" altLang="en-US" sz="2000" dirty="0">
                <a:latin typeface="Arial" charset="0"/>
              </a:rPr>
              <a:t>The lamp provides extra light for drilling operations. It is a nice accessory to have on a drill press.</a:t>
            </a:r>
          </a:p>
          <a:p>
            <a:pPr algn="l" eaLnBrk="1" hangingPunct="1">
              <a:spcBef>
                <a:spcPct val="50000"/>
              </a:spcBef>
            </a:pPr>
            <a:endParaRPr lang="en-US" altLang="en-US" sz="2000" dirty="0"/>
          </a:p>
        </p:txBody>
      </p:sp>
    </p:spTree>
    <p:extLst>
      <p:ext uri="{BB962C8B-B14F-4D97-AF65-F5344CB8AC3E}">
        <p14:creationId xmlns:p14="http://schemas.microsoft.com/office/powerpoint/2010/main" val="364882637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2"/>
          <p:cNvGraphicFramePr>
            <a:graphicFrameLocks noChangeAspect="1"/>
          </p:cNvGraphicFramePr>
          <p:nvPr/>
        </p:nvGraphicFramePr>
        <p:xfrm>
          <a:off x="7010400" y="609600"/>
          <a:ext cx="4521200" cy="5810250"/>
        </p:xfrm>
        <a:graphic>
          <a:graphicData uri="http://schemas.openxmlformats.org/presentationml/2006/ole">
            <mc:AlternateContent xmlns:mc="http://schemas.openxmlformats.org/markup-compatibility/2006">
              <mc:Choice xmlns:v="urn:schemas-microsoft-com:vml" Requires="v">
                <p:oleObj spid="_x0000_s7174" name="Bitmap Image" r:id="rId3" imgW="2190476" imgH="3753374" progId="Paint.Picture">
                  <p:embed/>
                </p:oleObj>
              </mc:Choice>
              <mc:Fallback>
                <p:oleObj name="Bitmap Image" r:id="rId3" imgW="2190476" imgH="3753374"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609600"/>
                        <a:ext cx="4521200" cy="5810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71" name="Line 3"/>
          <p:cNvSpPr>
            <a:spLocks noChangeShapeType="1"/>
          </p:cNvSpPr>
          <p:nvPr/>
        </p:nvSpPr>
        <p:spPr bwMode="auto">
          <a:xfrm flipV="1">
            <a:off x="6807200" y="3048000"/>
            <a:ext cx="2133600" cy="381000"/>
          </a:xfrm>
          <a:prstGeom prst="line">
            <a:avLst/>
          </a:prstGeom>
          <a:noFill/>
          <a:ln w="9525">
            <a:solidFill>
              <a:srgbClr val="FF00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172" name="Line 4"/>
          <p:cNvSpPr>
            <a:spLocks noChangeShapeType="1"/>
          </p:cNvSpPr>
          <p:nvPr/>
        </p:nvSpPr>
        <p:spPr bwMode="auto">
          <a:xfrm>
            <a:off x="5588000" y="3429000"/>
            <a:ext cx="1219200" cy="0"/>
          </a:xfrm>
          <a:prstGeom prst="line">
            <a:avLst/>
          </a:prstGeom>
          <a:noFill/>
          <a:ln w="9525">
            <a:solidFill>
              <a:srgbClr val="FF0066"/>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3" name="Text Box 5"/>
          <p:cNvSpPr txBox="1">
            <a:spLocks noChangeArrowheads="1"/>
          </p:cNvSpPr>
          <p:nvPr/>
        </p:nvSpPr>
        <p:spPr bwMode="auto">
          <a:xfrm>
            <a:off x="5384800" y="3048005"/>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800" b="1">
                <a:solidFill>
                  <a:srgbClr val="0000FF"/>
                </a:solidFill>
              </a:rPr>
              <a:t>Chuck</a:t>
            </a:r>
          </a:p>
        </p:txBody>
      </p:sp>
      <p:sp>
        <p:nvSpPr>
          <p:cNvPr id="7174" name="Text Box 6"/>
          <p:cNvSpPr txBox="1">
            <a:spLocks noChangeArrowheads="1"/>
          </p:cNvSpPr>
          <p:nvPr/>
        </p:nvSpPr>
        <p:spPr bwMode="auto">
          <a:xfrm>
            <a:off x="406400" y="457203"/>
            <a:ext cx="54864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US" altLang="en-US" sz="1800">
                <a:latin typeface="Arial" charset="0"/>
              </a:rPr>
              <a:t>The “chuck” holds the drill bit securely in place. A “chuck key” is used to open and close the jaws of the chuck when changing drill bits. You must always tightly secure the drill bit in the chuck with the chuck key before drilling.</a:t>
            </a:r>
          </a:p>
          <a:p>
            <a:pPr algn="l" eaLnBrk="1" hangingPunct="1">
              <a:spcBef>
                <a:spcPct val="50000"/>
              </a:spcBef>
            </a:pPr>
            <a:r>
              <a:rPr lang="en-US" altLang="en-US" sz="1800">
                <a:latin typeface="Arial" charset="0"/>
              </a:rPr>
              <a:t>It is unsafe to leave the chuck key in the chuck after securing a drill bit in the chuck (it could fly out and hit someone if the power is turned on while the chuck key is still in the chuck).</a:t>
            </a:r>
          </a:p>
          <a:p>
            <a:pPr algn="l" eaLnBrk="1" hangingPunct="1">
              <a:spcBef>
                <a:spcPct val="50000"/>
              </a:spcBef>
            </a:pPr>
            <a:r>
              <a:rPr lang="en-US" altLang="en-US" sz="1800">
                <a:latin typeface="Arial" charset="0"/>
              </a:rPr>
              <a:t>Always remove the chuck key from the chuck before turning the power on.</a:t>
            </a:r>
          </a:p>
        </p:txBody>
      </p:sp>
    </p:spTree>
    <p:extLst>
      <p:ext uri="{BB962C8B-B14F-4D97-AF65-F5344CB8AC3E}">
        <p14:creationId xmlns:p14="http://schemas.microsoft.com/office/powerpoint/2010/main" val="1197077234"/>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2"/>
          <p:cNvGraphicFramePr>
            <a:graphicFrameLocks noChangeAspect="1"/>
          </p:cNvGraphicFramePr>
          <p:nvPr/>
        </p:nvGraphicFramePr>
        <p:xfrm>
          <a:off x="7010400" y="609600"/>
          <a:ext cx="4521200" cy="5810250"/>
        </p:xfrm>
        <a:graphic>
          <a:graphicData uri="http://schemas.openxmlformats.org/presentationml/2006/ole">
            <mc:AlternateContent xmlns:mc="http://schemas.openxmlformats.org/markup-compatibility/2006">
              <mc:Choice xmlns:v="urn:schemas-microsoft-com:vml" Requires="v">
                <p:oleObj spid="_x0000_s8198" name="Bitmap Image" r:id="rId3" imgW="2190476" imgH="3753374" progId="Paint.Picture">
                  <p:embed/>
                </p:oleObj>
              </mc:Choice>
              <mc:Fallback>
                <p:oleObj name="Bitmap Image" r:id="rId3" imgW="2190476" imgH="3753374"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609600"/>
                        <a:ext cx="4521200" cy="5810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195" name="Text Box 3"/>
          <p:cNvSpPr txBox="1">
            <a:spLocks noChangeArrowheads="1"/>
          </p:cNvSpPr>
          <p:nvPr/>
        </p:nvSpPr>
        <p:spPr bwMode="auto">
          <a:xfrm>
            <a:off x="5892800" y="3505201"/>
            <a:ext cx="2235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800" b="1">
                <a:solidFill>
                  <a:srgbClr val="0000FF"/>
                </a:solidFill>
              </a:rPr>
              <a:t>Table</a:t>
            </a:r>
          </a:p>
        </p:txBody>
      </p:sp>
      <p:sp>
        <p:nvSpPr>
          <p:cNvPr id="8196" name="Line 4"/>
          <p:cNvSpPr>
            <a:spLocks noChangeShapeType="1"/>
          </p:cNvSpPr>
          <p:nvPr/>
        </p:nvSpPr>
        <p:spPr bwMode="auto">
          <a:xfrm flipV="1">
            <a:off x="6197600" y="3886200"/>
            <a:ext cx="2032000" cy="0"/>
          </a:xfrm>
          <a:prstGeom prst="line">
            <a:avLst/>
          </a:prstGeom>
          <a:noFill/>
          <a:ln w="9525">
            <a:solidFill>
              <a:srgbClr val="FF00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197" name="Text Box 5"/>
          <p:cNvSpPr txBox="1">
            <a:spLocks noChangeArrowheads="1"/>
          </p:cNvSpPr>
          <p:nvPr/>
        </p:nvSpPr>
        <p:spPr bwMode="auto">
          <a:xfrm>
            <a:off x="508000" y="685805"/>
            <a:ext cx="5791200" cy="363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US" altLang="en-US" sz="2000">
                <a:latin typeface="Arial" charset="0"/>
              </a:rPr>
              <a:t>The “table” of the drill press is used to support the stock to be drilled. The table can be raised and lowered (and even tilted for special drilling operations).</a:t>
            </a:r>
          </a:p>
          <a:p>
            <a:pPr algn="l" eaLnBrk="1" hangingPunct="1">
              <a:spcBef>
                <a:spcPct val="50000"/>
              </a:spcBef>
            </a:pPr>
            <a:r>
              <a:rPr lang="en-US" altLang="en-US" sz="2000">
                <a:latin typeface="Arial" charset="0"/>
              </a:rPr>
              <a:t>Small pieces of stock should be held with a vise/clamp (because it is more difficult to hold on to small pieces of stock with just your hands).</a:t>
            </a:r>
          </a:p>
          <a:p>
            <a:pPr algn="l" eaLnBrk="1" hangingPunct="1">
              <a:spcBef>
                <a:spcPct val="50000"/>
              </a:spcBef>
            </a:pPr>
            <a:r>
              <a:rPr lang="en-US" altLang="en-US" sz="2000">
                <a:latin typeface="Arial" charset="0"/>
              </a:rPr>
              <a:t>You must hold the stock or vice/clamp securely with your left hand throughout the drilling process. </a:t>
            </a:r>
          </a:p>
          <a:p>
            <a:pPr algn="l" eaLnBrk="1" hangingPunct="1">
              <a:spcBef>
                <a:spcPct val="50000"/>
              </a:spcBef>
            </a:pPr>
            <a:endParaRPr lang="en-US" altLang="en-US" sz="2000"/>
          </a:p>
        </p:txBody>
      </p:sp>
    </p:spTree>
    <p:extLst>
      <p:ext uri="{BB962C8B-B14F-4D97-AF65-F5344CB8AC3E}">
        <p14:creationId xmlns:p14="http://schemas.microsoft.com/office/powerpoint/2010/main" val="389257884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Object 2"/>
          <p:cNvGraphicFramePr>
            <a:graphicFrameLocks noChangeAspect="1"/>
          </p:cNvGraphicFramePr>
          <p:nvPr/>
        </p:nvGraphicFramePr>
        <p:xfrm>
          <a:off x="7010400" y="609600"/>
          <a:ext cx="4521200" cy="5810250"/>
        </p:xfrm>
        <a:graphic>
          <a:graphicData uri="http://schemas.openxmlformats.org/presentationml/2006/ole">
            <mc:AlternateContent xmlns:mc="http://schemas.openxmlformats.org/markup-compatibility/2006">
              <mc:Choice xmlns:v="urn:schemas-microsoft-com:vml" Requires="v">
                <p:oleObj spid="_x0000_s9222" name="Bitmap Image" r:id="rId3" imgW="2190476" imgH="3753374" progId="Paint.Picture">
                  <p:embed/>
                </p:oleObj>
              </mc:Choice>
              <mc:Fallback>
                <p:oleObj name="Bitmap Image" r:id="rId3" imgW="2190476" imgH="3753374"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609600"/>
                        <a:ext cx="4521200" cy="5810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219" name="Text Box 3"/>
          <p:cNvSpPr txBox="1">
            <a:spLocks noChangeArrowheads="1"/>
          </p:cNvSpPr>
          <p:nvPr/>
        </p:nvSpPr>
        <p:spPr bwMode="auto">
          <a:xfrm>
            <a:off x="5791200" y="5562605"/>
            <a:ext cx="2235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800" b="1">
                <a:solidFill>
                  <a:srgbClr val="0000FF"/>
                </a:solidFill>
              </a:rPr>
              <a:t>Base</a:t>
            </a:r>
          </a:p>
        </p:txBody>
      </p:sp>
      <p:sp>
        <p:nvSpPr>
          <p:cNvPr id="9220" name="Line 4"/>
          <p:cNvSpPr>
            <a:spLocks noChangeShapeType="1"/>
          </p:cNvSpPr>
          <p:nvPr/>
        </p:nvSpPr>
        <p:spPr bwMode="auto">
          <a:xfrm flipV="1">
            <a:off x="5892800" y="5943600"/>
            <a:ext cx="2032000" cy="0"/>
          </a:xfrm>
          <a:prstGeom prst="line">
            <a:avLst/>
          </a:prstGeom>
          <a:noFill/>
          <a:ln w="9525">
            <a:solidFill>
              <a:srgbClr val="FF00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21" name="Text Box 5"/>
          <p:cNvSpPr txBox="1">
            <a:spLocks noChangeArrowheads="1"/>
          </p:cNvSpPr>
          <p:nvPr/>
        </p:nvSpPr>
        <p:spPr bwMode="auto">
          <a:xfrm>
            <a:off x="1117600" y="3505201"/>
            <a:ext cx="57912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US" altLang="en-US" sz="2000">
                <a:latin typeface="Arial" charset="0"/>
              </a:rPr>
              <a:t>The “base” of the drill press supports the column that is attached to it.  The base is normally made of heavy cast-iron.</a:t>
            </a:r>
            <a:endParaRPr lang="en-US" altLang="en-US" sz="2000"/>
          </a:p>
        </p:txBody>
      </p:sp>
    </p:spTree>
    <p:extLst>
      <p:ext uri="{BB962C8B-B14F-4D97-AF65-F5344CB8AC3E}">
        <p14:creationId xmlns:p14="http://schemas.microsoft.com/office/powerpoint/2010/main" val="1811662611"/>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 name="Object 2"/>
          <p:cNvGraphicFramePr>
            <a:graphicFrameLocks noChangeAspect="1"/>
          </p:cNvGraphicFramePr>
          <p:nvPr/>
        </p:nvGraphicFramePr>
        <p:xfrm>
          <a:off x="7010400" y="609600"/>
          <a:ext cx="4521200" cy="5810250"/>
        </p:xfrm>
        <a:graphic>
          <a:graphicData uri="http://schemas.openxmlformats.org/presentationml/2006/ole">
            <mc:AlternateContent xmlns:mc="http://schemas.openxmlformats.org/markup-compatibility/2006">
              <mc:Choice xmlns:v="urn:schemas-microsoft-com:vml" Requires="v">
                <p:oleObj spid="_x0000_s10246" name="Bitmap Image" r:id="rId3" imgW="2190476" imgH="3753374" progId="Paint.Picture">
                  <p:embed/>
                </p:oleObj>
              </mc:Choice>
              <mc:Fallback>
                <p:oleObj name="Bitmap Image" r:id="rId3" imgW="2190476" imgH="3753374"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609600"/>
                        <a:ext cx="4521200" cy="5810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43" name="Text Box 3"/>
          <p:cNvSpPr txBox="1">
            <a:spLocks noChangeArrowheads="1"/>
          </p:cNvSpPr>
          <p:nvPr/>
        </p:nvSpPr>
        <p:spPr bwMode="auto">
          <a:xfrm>
            <a:off x="5791200" y="609605"/>
            <a:ext cx="2235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800" b="1">
                <a:solidFill>
                  <a:srgbClr val="0000FF"/>
                </a:solidFill>
              </a:rPr>
              <a:t>Head</a:t>
            </a:r>
          </a:p>
        </p:txBody>
      </p:sp>
      <p:sp>
        <p:nvSpPr>
          <p:cNvPr id="10244" name="Line 4"/>
          <p:cNvSpPr>
            <a:spLocks noChangeShapeType="1"/>
          </p:cNvSpPr>
          <p:nvPr/>
        </p:nvSpPr>
        <p:spPr bwMode="auto">
          <a:xfrm>
            <a:off x="6096000" y="1066800"/>
            <a:ext cx="3759200" cy="0"/>
          </a:xfrm>
          <a:prstGeom prst="line">
            <a:avLst/>
          </a:prstGeom>
          <a:noFill/>
          <a:ln w="9525">
            <a:solidFill>
              <a:srgbClr val="FF00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45" name="Text Box 5"/>
          <p:cNvSpPr txBox="1">
            <a:spLocks noChangeArrowheads="1"/>
          </p:cNvSpPr>
          <p:nvPr/>
        </p:nvSpPr>
        <p:spPr bwMode="auto">
          <a:xfrm>
            <a:off x="609600" y="1143005"/>
            <a:ext cx="599440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US" altLang="en-US" sz="2000" dirty="0">
                <a:latin typeface="Arial" charset="0"/>
              </a:rPr>
              <a:t>The “head” of the drill press contains the belt and pulleys that are attached to the motor. </a:t>
            </a:r>
          </a:p>
          <a:p>
            <a:pPr algn="l" eaLnBrk="1" hangingPunct="1">
              <a:spcBef>
                <a:spcPct val="50000"/>
              </a:spcBef>
            </a:pPr>
            <a:r>
              <a:rPr lang="en-US" altLang="en-US" sz="2000" dirty="0">
                <a:latin typeface="Arial" charset="0"/>
              </a:rPr>
              <a:t>Changing the position of the belt on the pulleys allows the drill press to run at variable speeds. </a:t>
            </a:r>
          </a:p>
          <a:p>
            <a:pPr algn="l" eaLnBrk="1" hangingPunct="1">
              <a:spcBef>
                <a:spcPct val="50000"/>
              </a:spcBef>
            </a:pPr>
            <a:r>
              <a:rPr lang="en-US" altLang="en-US" sz="2000" dirty="0">
                <a:latin typeface="Arial" charset="0"/>
              </a:rPr>
              <a:t>This can either be done automatically with the variable speed control handle OR if the drill press is not equipped with a variable speed control handle, then the belt can be changed to a different pulley manually (by hand) by lifting up the guard of the head.  </a:t>
            </a:r>
            <a:endParaRPr lang="en-US" altLang="en-US" sz="2000" dirty="0"/>
          </a:p>
        </p:txBody>
      </p:sp>
    </p:spTree>
    <p:extLst>
      <p:ext uri="{BB962C8B-B14F-4D97-AF65-F5344CB8AC3E}">
        <p14:creationId xmlns:p14="http://schemas.microsoft.com/office/powerpoint/2010/main" val="1293813266"/>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2" name="Object 2"/>
          <p:cNvGraphicFramePr>
            <a:graphicFrameLocks noChangeAspect="1"/>
          </p:cNvGraphicFramePr>
          <p:nvPr/>
        </p:nvGraphicFramePr>
        <p:xfrm>
          <a:off x="609600" y="457200"/>
          <a:ext cx="4521200" cy="5810250"/>
        </p:xfrm>
        <a:graphic>
          <a:graphicData uri="http://schemas.openxmlformats.org/presentationml/2006/ole">
            <mc:AlternateContent xmlns:mc="http://schemas.openxmlformats.org/markup-compatibility/2006">
              <mc:Choice xmlns:v="urn:schemas-microsoft-com:vml" Requires="v">
                <p:oleObj spid="_x0000_s11270" name="Bitmap Image" r:id="rId3" imgW="2190476" imgH="3753374" progId="Paint.Picture">
                  <p:embed/>
                </p:oleObj>
              </mc:Choice>
              <mc:Fallback>
                <p:oleObj name="Bitmap Image" r:id="rId3" imgW="2190476" imgH="3753374" progId="Pain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457200"/>
                        <a:ext cx="4521200" cy="5810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67" name="Text Box 3"/>
          <p:cNvSpPr txBox="1">
            <a:spLocks noChangeArrowheads="1"/>
          </p:cNvSpPr>
          <p:nvPr/>
        </p:nvSpPr>
        <p:spPr bwMode="auto">
          <a:xfrm>
            <a:off x="4368800" y="1524005"/>
            <a:ext cx="2235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800" b="1">
                <a:solidFill>
                  <a:srgbClr val="0000FF"/>
                </a:solidFill>
              </a:rPr>
              <a:t>Motor</a:t>
            </a:r>
          </a:p>
        </p:txBody>
      </p:sp>
      <p:sp>
        <p:nvSpPr>
          <p:cNvPr id="11268" name="Line 4"/>
          <p:cNvSpPr>
            <a:spLocks noChangeShapeType="1"/>
          </p:cNvSpPr>
          <p:nvPr/>
        </p:nvSpPr>
        <p:spPr bwMode="auto">
          <a:xfrm flipH="1">
            <a:off x="4267200" y="1828800"/>
            <a:ext cx="1727200" cy="0"/>
          </a:xfrm>
          <a:prstGeom prst="line">
            <a:avLst/>
          </a:prstGeom>
          <a:noFill/>
          <a:ln w="9525">
            <a:solidFill>
              <a:srgbClr val="FF00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69" name="Text Box 5"/>
          <p:cNvSpPr txBox="1">
            <a:spLocks noChangeArrowheads="1"/>
          </p:cNvSpPr>
          <p:nvPr/>
        </p:nvSpPr>
        <p:spPr bwMode="auto">
          <a:xfrm>
            <a:off x="5588000" y="2057405"/>
            <a:ext cx="6096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US" altLang="en-US" sz="2000">
                <a:latin typeface="Arial" charset="0"/>
              </a:rPr>
              <a:t>The “motor” of the drill press converts electrical energy (current that flows along a wire) to mechanical energy (moving parts of the machine).</a:t>
            </a:r>
            <a:endParaRPr lang="en-US" altLang="en-US" sz="2000"/>
          </a:p>
        </p:txBody>
      </p:sp>
    </p:spTree>
    <p:extLst>
      <p:ext uri="{BB962C8B-B14F-4D97-AF65-F5344CB8AC3E}">
        <p14:creationId xmlns:p14="http://schemas.microsoft.com/office/powerpoint/2010/main" val="963784634"/>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1700</TotalTime>
  <Words>885</Words>
  <Application>Microsoft Office PowerPoint</Application>
  <PresentationFormat>Custom</PresentationFormat>
  <Paragraphs>71</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1_Office Theme</vt:lpstr>
      <vt:lpstr>Bitmap Image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Types of Drill Bits</vt:lpstr>
    </vt:vector>
  </TitlesOfParts>
  <Company>Keller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Ketcham, Brian</dc:creator>
  <cp:lastModifiedBy>Brian</cp:lastModifiedBy>
  <cp:revision>25</cp:revision>
  <dcterms:created xsi:type="dcterms:W3CDTF">2016-08-25T03:07:12Z</dcterms:created>
  <dcterms:modified xsi:type="dcterms:W3CDTF">2016-09-08T04:47:32Z</dcterms:modified>
</cp:coreProperties>
</file>